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7" r:id="rId1"/>
  </p:sldMasterIdLst>
  <p:notesMasterIdLst>
    <p:notesMasterId r:id="rId61"/>
  </p:notesMasterIdLst>
  <p:handoutMasterIdLst>
    <p:handoutMasterId r:id="rId62"/>
  </p:handoutMasterIdLst>
  <p:sldIdLst>
    <p:sldId id="256" r:id="rId2"/>
    <p:sldId id="350" r:id="rId3"/>
    <p:sldId id="351" r:id="rId4"/>
    <p:sldId id="352" r:id="rId5"/>
    <p:sldId id="354" r:id="rId6"/>
    <p:sldId id="274" r:id="rId7"/>
    <p:sldId id="345" r:id="rId8"/>
    <p:sldId id="346" r:id="rId9"/>
    <p:sldId id="349" r:id="rId10"/>
    <p:sldId id="259" r:id="rId11"/>
    <p:sldId id="344" r:id="rId12"/>
    <p:sldId id="261" r:id="rId13"/>
    <p:sldId id="262" r:id="rId14"/>
    <p:sldId id="263" r:id="rId15"/>
    <p:sldId id="264" r:id="rId16"/>
    <p:sldId id="265" r:id="rId17"/>
    <p:sldId id="267" r:id="rId18"/>
    <p:sldId id="266" r:id="rId19"/>
    <p:sldId id="280" r:id="rId20"/>
    <p:sldId id="281" r:id="rId21"/>
    <p:sldId id="282" r:id="rId22"/>
    <p:sldId id="283" r:id="rId23"/>
    <p:sldId id="284" r:id="rId24"/>
    <p:sldId id="286" r:id="rId25"/>
    <p:sldId id="287" r:id="rId26"/>
    <p:sldId id="291" r:id="rId27"/>
    <p:sldId id="290" r:id="rId28"/>
    <p:sldId id="289" r:id="rId29"/>
    <p:sldId id="297" r:id="rId30"/>
    <p:sldId id="299" r:id="rId31"/>
    <p:sldId id="300" r:id="rId32"/>
    <p:sldId id="301" r:id="rId33"/>
    <p:sldId id="303" r:id="rId34"/>
    <p:sldId id="347" r:id="rId35"/>
    <p:sldId id="305" r:id="rId36"/>
    <p:sldId id="298" r:id="rId37"/>
    <p:sldId id="307" r:id="rId38"/>
    <p:sldId id="315" r:id="rId39"/>
    <p:sldId id="316" r:id="rId40"/>
    <p:sldId id="310" r:id="rId41"/>
    <p:sldId id="322" r:id="rId42"/>
    <p:sldId id="323" r:id="rId43"/>
    <p:sldId id="275" r:id="rId44"/>
    <p:sldId id="279" r:id="rId45"/>
    <p:sldId id="277" r:id="rId46"/>
    <p:sldId id="278" r:id="rId47"/>
    <p:sldId id="308" r:id="rId48"/>
    <p:sldId id="327" r:id="rId49"/>
    <p:sldId id="329" r:id="rId50"/>
    <p:sldId id="332" r:id="rId51"/>
    <p:sldId id="333" r:id="rId52"/>
    <p:sldId id="335" r:id="rId53"/>
    <p:sldId id="338" r:id="rId54"/>
    <p:sldId id="339" r:id="rId55"/>
    <p:sldId id="340" r:id="rId56"/>
    <p:sldId id="342" r:id="rId57"/>
    <p:sldId id="355" r:id="rId58"/>
    <p:sldId id="356" r:id="rId59"/>
    <p:sldId id="269" r:id="rId6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885E9"/>
    <a:srgbClr val="0000CC"/>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2" d="100"/>
          <a:sy n="52" d="100"/>
        </p:scale>
        <p:origin x="90" y="17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125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945A8A5D-7C39-4010-8B37-E2BF6B887624}" type="datetimeFigureOut">
              <a:rPr lang="en-US"/>
              <a:pPr>
                <a:defRPr/>
              </a:pPr>
              <a:t>1/18/2014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F07B654F-01C7-4F5C-8BEE-6299CE4AF985}" type="slidenum">
              <a:rPr lang="en-US"/>
              <a:pPr>
                <a:defRPr/>
              </a:pPr>
              <a:t>‹#›</a:t>
            </a:fld>
            <a:endParaRPr lang="en-US"/>
          </a:p>
        </p:txBody>
      </p:sp>
    </p:spTree>
    <p:extLst>
      <p:ext uri="{BB962C8B-B14F-4D97-AF65-F5344CB8AC3E}">
        <p14:creationId xmlns:p14="http://schemas.microsoft.com/office/powerpoint/2010/main" val="524068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0E9EE83C-D27F-4905-8850-ECD634230E2A}" type="datetimeFigureOut">
              <a:rPr lang="en-US"/>
              <a:pPr>
                <a:defRPr/>
              </a:pPr>
              <a:t>1/18/2014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333AB3C0-2B15-416E-8F41-933D7C3A771E}" type="slidenum">
              <a:rPr lang="en-US"/>
              <a:pPr>
                <a:defRPr/>
              </a:pPr>
              <a:t>‹#›</a:t>
            </a:fld>
            <a:endParaRPr lang="en-US"/>
          </a:p>
        </p:txBody>
      </p:sp>
    </p:spTree>
    <p:extLst>
      <p:ext uri="{BB962C8B-B14F-4D97-AF65-F5344CB8AC3E}">
        <p14:creationId xmlns:p14="http://schemas.microsoft.com/office/powerpoint/2010/main" val="37027516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972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20CE0204-9E3A-43F4-AFC0-914A89F0C928}" type="slidenum">
              <a:rPr lang="en-US" smtClean="0"/>
              <a:pPr eaLnBrk="1" hangingPunct="1"/>
              <a:t>1</a:t>
            </a:fld>
            <a:endParaRPr lang="en-US" smtClean="0"/>
          </a:p>
        </p:txBody>
      </p:sp>
    </p:spTree>
    <p:extLst>
      <p:ext uri="{BB962C8B-B14F-4D97-AF65-F5344CB8AC3E}">
        <p14:creationId xmlns:p14="http://schemas.microsoft.com/office/powerpoint/2010/main" val="37842380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034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341AA4F0-7062-4E24-9B27-0DD48E4F4A6F}" type="slidenum">
              <a:rPr lang="en-US" smtClean="0"/>
              <a:pPr eaLnBrk="1" hangingPunct="1"/>
              <a:t>14</a:t>
            </a:fld>
            <a:endParaRPr lang="en-US" smtClean="0"/>
          </a:p>
        </p:txBody>
      </p:sp>
    </p:spTree>
    <p:extLst>
      <p:ext uri="{BB962C8B-B14F-4D97-AF65-F5344CB8AC3E}">
        <p14:creationId xmlns:p14="http://schemas.microsoft.com/office/powerpoint/2010/main" val="34661893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044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6B904A49-6D91-43E2-B0F2-0E3DD623518A}" type="slidenum">
              <a:rPr lang="en-US" smtClean="0"/>
              <a:pPr eaLnBrk="1" hangingPunct="1"/>
              <a:t>15</a:t>
            </a:fld>
            <a:endParaRPr lang="en-US" smtClean="0"/>
          </a:p>
        </p:txBody>
      </p:sp>
    </p:spTree>
    <p:extLst>
      <p:ext uri="{BB962C8B-B14F-4D97-AF65-F5344CB8AC3E}">
        <p14:creationId xmlns:p14="http://schemas.microsoft.com/office/powerpoint/2010/main" val="15817802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054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4945717D-BD6F-4096-B549-D91E29744C6C}" type="slidenum">
              <a:rPr lang="en-US" smtClean="0"/>
              <a:pPr eaLnBrk="1" hangingPunct="1"/>
              <a:t>16</a:t>
            </a:fld>
            <a:endParaRPr lang="en-US" smtClean="0"/>
          </a:p>
        </p:txBody>
      </p:sp>
    </p:spTree>
    <p:extLst>
      <p:ext uri="{BB962C8B-B14F-4D97-AF65-F5344CB8AC3E}">
        <p14:creationId xmlns:p14="http://schemas.microsoft.com/office/powerpoint/2010/main" val="29702238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065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F48A5A66-ABEF-4734-B07E-E31A3F00DB6F}" type="slidenum">
              <a:rPr lang="en-US" smtClean="0"/>
              <a:pPr eaLnBrk="1" hangingPunct="1"/>
              <a:t>17</a:t>
            </a:fld>
            <a:endParaRPr lang="en-US" smtClean="0"/>
          </a:p>
        </p:txBody>
      </p:sp>
    </p:spTree>
    <p:extLst>
      <p:ext uri="{BB962C8B-B14F-4D97-AF65-F5344CB8AC3E}">
        <p14:creationId xmlns:p14="http://schemas.microsoft.com/office/powerpoint/2010/main" val="9075452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075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79F619E2-91F3-4F12-871F-D46B580B3059}" type="slidenum">
              <a:rPr lang="en-US" smtClean="0"/>
              <a:pPr eaLnBrk="1" hangingPunct="1"/>
              <a:t>18</a:t>
            </a:fld>
            <a:endParaRPr lang="en-US" smtClean="0"/>
          </a:p>
        </p:txBody>
      </p:sp>
    </p:spTree>
    <p:extLst>
      <p:ext uri="{BB962C8B-B14F-4D97-AF65-F5344CB8AC3E}">
        <p14:creationId xmlns:p14="http://schemas.microsoft.com/office/powerpoint/2010/main" val="3423499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latin typeface="Arial" pitchFamily="34" charset="0"/>
            </a:endParaRPr>
          </a:p>
        </p:txBody>
      </p:sp>
      <p:sp>
        <p:nvSpPr>
          <p:cNvPr id="1187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490C5CD5-C92F-479D-8B66-09A3EF404580}" type="slidenum">
              <a:rPr lang="en-US" smtClean="0"/>
              <a:pPr eaLnBrk="1" hangingPunct="1"/>
              <a:t>19</a:t>
            </a:fld>
            <a:endParaRPr lang="en-US" smtClean="0"/>
          </a:p>
        </p:txBody>
      </p:sp>
    </p:spTree>
    <p:extLst>
      <p:ext uri="{BB962C8B-B14F-4D97-AF65-F5344CB8AC3E}">
        <p14:creationId xmlns:p14="http://schemas.microsoft.com/office/powerpoint/2010/main" val="7797662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latin typeface="Arial" pitchFamily="34" charset="0"/>
            </a:endParaRPr>
          </a:p>
        </p:txBody>
      </p:sp>
      <p:sp>
        <p:nvSpPr>
          <p:cNvPr id="1198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722EE18D-CC7D-40CB-93C3-CD168EBFA70F}" type="slidenum">
              <a:rPr lang="en-US" smtClean="0"/>
              <a:pPr eaLnBrk="1" hangingPunct="1"/>
              <a:t>20</a:t>
            </a:fld>
            <a:endParaRPr lang="en-US" smtClean="0"/>
          </a:p>
        </p:txBody>
      </p:sp>
    </p:spTree>
    <p:extLst>
      <p:ext uri="{BB962C8B-B14F-4D97-AF65-F5344CB8AC3E}">
        <p14:creationId xmlns:p14="http://schemas.microsoft.com/office/powerpoint/2010/main" val="35316399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latin typeface="Arial" pitchFamily="34" charset="0"/>
            </a:endParaRPr>
          </a:p>
        </p:txBody>
      </p:sp>
      <p:sp>
        <p:nvSpPr>
          <p:cNvPr id="1208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D395DE2C-41C5-448F-A385-5218624D245B}" type="slidenum">
              <a:rPr lang="en-US" smtClean="0"/>
              <a:pPr eaLnBrk="1" hangingPunct="1"/>
              <a:t>21</a:t>
            </a:fld>
            <a:endParaRPr lang="en-US" smtClean="0"/>
          </a:p>
        </p:txBody>
      </p:sp>
    </p:spTree>
    <p:extLst>
      <p:ext uri="{BB962C8B-B14F-4D97-AF65-F5344CB8AC3E}">
        <p14:creationId xmlns:p14="http://schemas.microsoft.com/office/powerpoint/2010/main" val="41960889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latin typeface="Arial" pitchFamily="34" charset="0"/>
            </a:endParaRPr>
          </a:p>
        </p:txBody>
      </p:sp>
      <p:sp>
        <p:nvSpPr>
          <p:cNvPr id="1218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EF61F170-1043-4D1F-BCC2-EC173EB60E67}" type="slidenum">
              <a:rPr lang="en-US" smtClean="0"/>
              <a:pPr eaLnBrk="1" hangingPunct="1"/>
              <a:t>22</a:t>
            </a:fld>
            <a:endParaRPr lang="en-US" smtClean="0"/>
          </a:p>
        </p:txBody>
      </p:sp>
    </p:spTree>
    <p:extLst>
      <p:ext uri="{BB962C8B-B14F-4D97-AF65-F5344CB8AC3E}">
        <p14:creationId xmlns:p14="http://schemas.microsoft.com/office/powerpoint/2010/main" val="38443305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8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latin typeface="Arial" pitchFamily="34" charset="0"/>
            </a:endParaRPr>
          </a:p>
        </p:txBody>
      </p:sp>
      <p:sp>
        <p:nvSpPr>
          <p:cNvPr id="1228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9649BF1B-BD58-4F7E-B5E9-2709EBD6CBC7}" type="slidenum">
              <a:rPr lang="en-US" smtClean="0"/>
              <a:pPr eaLnBrk="1" hangingPunct="1"/>
              <a:t>23</a:t>
            </a:fld>
            <a:endParaRPr lang="en-US" smtClean="0"/>
          </a:p>
        </p:txBody>
      </p:sp>
    </p:spTree>
    <p:extLst>
      <p:ext uri="{BB962C8B-B14F-4D97-AF65-F5344CB8AC3E}">
        <p14:creationId xmlns:p14="http://schemas.microsoft.com/office/powerpoint/2010/main" val="3503962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latin typeface="Arial" pitchFamily="34" charset="0"/>
            </a:endParaRPr>
          </a:p>
        </p:txBody>
      </p:sp>
      <p:sp>
        <p:nvSpPr>
          <p:cNvPr id="1126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B6EA9589-C95B-4975-9F9A-D7CF2408F7E9}" type="slidenum">
              <a:rPr lang="en-US" smtClean="0"/>
              <a:pPr eaLnBrk="1" hangingPunct="1"/>
              <a:t>6</a:t>
            </a:fld>
            <a:endParaRPr lang="en-US" smtClean="0"/>
          </a:p>
        </p:txBody>
      </p:sp>
    </p:spTree>
    <p:extLst>
      <p:ext uri="{BB962C8B-B14F-4D97-AF65-F5344CB8AC3E}">
        <p14:creationId xmlns:p14="http://schemas.microsoft.com/office/powerpoint/2010/main" val="33491037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latin typeface="Arial" pitchFamily="34" charset="0"/>
            </a:endParaRPr>
          </a:p>
        </p:txBody>
      </p:sp>
      <p:sp>
        <p:nvSpPr>
          <p:cNvPr id="1249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BB42CE41-0B65-4B28-B83F-FC2863E61981}" type="slidenum">
              <a:rPr lang="en-US" smtClean="0"/>
              <a:pPr eaLnBrk="1" hangingPunct="1"/>
              <a:t>24</a:t>
            </a:fld>
            <a:endParaRPr lang="en-US" smtClean="0"/>
          </a:p>
        </p:txBody>
      </p:sp>
    </p:spTree>
    <p:extLst>
      <p:ext uri="{BB962C8B-B14F-4D97-AF65-F5344CB8AC3E}">
        <p14:creationId xmlns:p14="http://schemas.microsoft.com/office/powerpoint/2010/main" val="7220280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59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latin typeface="Arial" pitchFamily="34" charset="0"/>
            </a:endParaRPr>
          </a:p>
        </p:txBody>
      </p:sp>
      <p:sp>
        <p:nvSpPr>
          <p:cNvPr id="1259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BC75E9D1-0563-457A-9AD7-EE9EDAA8BCF8}" type="slidenum">
              <a:rPr lang="en-US" smtClean="0"/>
              <a:pPr eaLnBrk="1" hangingPunct="1"/>
              <a:t>25</a:t>
            </a:fld>
            <a:endParaRPr lang="en-US" smtClean="0"/>
          </a:p>
        </p:txBody>
      </p:sp>
    </p:spTree>
    <p:extLst>
      <p:ext uri="{BB962C8B-B14F-4D97-AF65-F5344CB8AC3E}">
        <p14:creationId xmlns:p14="http://schemas.microsoft.com/office/powerpoint/2010/main" val="3521623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00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latin typeface="Arial" pitchFamily="34" charset="0"/>
            </a:endParaRPr>
          </a:p>
        </p:txBody>
      </p:sp>
      <p:sp>
        <p:nvSpPr>
          <p:cNvPr id="1300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FD7E4088-CE64-4599-A8E9-A624D148C9AB}" type="slidenum">
              <a:rPr lang="en-US" smtClean="0"/>
              <a:pPr eaLnBrk="1" hangingPunct="1"/>
              <a:t>26</a:t>
            </a:fld>
            <a:endParaRPr lang="en-US" smtClean="0"/>
          </a:p>
        </p:txBody>
      </p:sp>
    </p:spTree>
    <p:extLst>
      <p:ext uri="{BB962C8B-B14F-4D97-AF65-F5344CB8AC3E}">
        <p14:creationId xmlns:p14="http://schemas.microsoft.com/office/powerpoint/2010/main" val="4179150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90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latin typeface="Arial" pitchFamily="34" charset="0"/>
            </a:endParaRPr>
          </a:p>
        </p:txBody>
      </p:sp>
      <p:sp>
        <p:nvSpPr>
          <p:cNvPr id="1290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016DDF55-118B-47F1-AACC-DBFCE200E144}" type="slidenum">
              <a:rPr lang="en-US" smtClean="0"/>
              <a:pPr eaLnBrk="1" hangingPunct="1"/>
              <a:t>27</a:t>
            </a:fld>
            <a:endParaRPr lang="en-US" smtClean="0"/>
          </a:p>
        </p:txBody>
      </p:sp>
    </p:spTree>
    <p:extLst>
      <p:ext uri="{BB962C8B-B14F-4D97-AF65-F5344CB8AC3E}">
        <p14:creationId xmlns:p14="http://schemas.microsoft.com/office/powerpoint/2010/main" val="15871759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latin typeface="Arial" pitchFamily="34" charset="0"/>
            </a:endParaRPr>
          </a:p>
        </p:txBody>
      </p:sp>
      <p:sp>
        <p:nvSpPr>
          <p:cNvPr id="1280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78C22BBC-7D42-4F4C-94B4-72767F42D168}" type="slidenum">
              <a:rPr lang="en-US" smtClean="0"/>
              <a:pPr eaLnBrk="1" hangingPunct="1"/>
              <a:t>28</a:t>
            </a:fld>
            <a:endParaRPr lang="en-US" smtClean="0"/>
          </a:p>
        </p:txBody>
      </p:sp>
    </p:spTree>
    <p:extLst>
      <p:ext uri="{BB962C8B-B14F-4D97-AF65-F5344CB8AC3E}">
        <p14:creationId xmlns:p14="http://schemas.microsoft.com/office/powerpoint/2010/main" val="3879923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latin typeface="Arial"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46B3950D-0F77-46AA-ADDD-122CF761A9AB}" type="slidenum">
              <a:rPr lang="en-US" smtClean="0"/>
              <a:pPr eaLnBrk="1" hangingPunct="1"/>
              <a:t>29</a:t>
            </a:fld>
            <a:endParaRPr lang="en-US" smtClean="0"/>
          </a:p>
        </p:txBody>
      </p:sp>
    </p:spTree>
    <p:extLst>
      <p:ext uri="{BB962C8B-B14F-4D97-AF65-F5344CB8AC3E}">
        <p14:creationId xmlns:p14="http://schemas.microsoft.com/office/powerpoint/2010/main" val="37228526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7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latin typeface="Arial" pitchFamily="34" charset="0"/>
            </a:endParaRPr>
          </a:p>
        </p:txBody>
      </p:sp>
      <p:sp>
        <p:nvSpPr>
          <p:cNvPr id="137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A740EAA5-787A-483F-8AC6-F90326182F7A}" type="slidenum">
              <a:rPr lang="en-US" smtClean="0"/>
              <a:pPr eaLnBrk="1" hangingPunct="1"/>
              <a:t>30</a:t>
            </a:fld>
            <a:endParaRPr lang="en-US" smtClean="0"/>
          </a:p>
        </p:txBody>
      </p:sp>
    </p:spTree>
    <p:extLst>
      <p:ext uri="{BB962C8B-B14F-4D97-AF65-F5344CB8AC3E}">
        <p14:creationId xmlns:p14="http://schemas.microsoft.com/office/powerpoint/2010/main" val="26373262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latin typeface="Arial" pitchFamily="34" charset="0"/>
            </a:endParaRPr>
          </a:p>
        </p:txBody>
      </p:sp>
      <p:sp>
        <p:nvSpPr>
          <p:cNvPr id="138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E2207584-80C1-43E3-B305-F75E8497E688}" type="slidenum">
              <a:rPr lang="en-US" smtClean="0"/>
              <a:pPr eaLnBrk="1" hangingPunct="1"/>
              <a:t>31</a:t>
            </a:fld>
            <a:endParaRPr lang="en-US" smtClean="0"/>
          </a:p>
        </p:txBody>
      </p:sp>
    </p:spTree>
    <p:extLst>
      <p:ext uri="{BB962C8B-B14F-4D97-AF65-F5344CB8AC3E}">
        <p14:creationId xmlns:p14="http://schemas.microsoft.com/office/powerpoint/2010/main" val="298166720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latin typeface="Arial" pitchFamily="34" charset="0"/>
            </a:endParaRPr>
          </a:p>
        </p:txBody>
      </p:sp>
      <p:sp>
        <p:nvSpPr>
          <p:cNvPr id="139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8B9D0310-2041-4AEC-9F4A-62ABB08E54C2}" type="slidenum">
              <a:rPr lang="en-US" smtClean="0"/>
              <a:pPr eaLnBrk="1" hangingPunct="1"/>
              <a:t>32</a:t>
            </a:fld>
            <a:endParaRPr lang="en-US" smtClean="0"/>
          </a:p>
        </p:txBody>
      </p:sp>
    </p:spTree>
    <p:extLst>
      <p:ext uri="{BB962C8B-B14F-4D97-AF65-F5344CB8AC3E}">
        <p14:creationId xmlns:p14="http://schemas.microsoft.com/office/powerpoint/2010/main" val="230820608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1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latin typeface="Arial" pitchFamily="34" charset="0"/>
            </a:endParaRPr>
          </a:p>
        </p:txBody>
      </p:sp>
      <p:sp>
        <p:nvSpPr>
          <p:cNvPr id="141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F81EFAAE-36DE-4D35-B460-80898FE09368}" type="slidenum">
              <a:rPr lang="en-US" smtClean="0"/>
              <a:pPr eaLnBrk="1" hangingPunct="1"/>
              <a:t>33</a:t>
            </a:fld>
            <a:endParaRPr lang="en-US" smtClean="0"/>
          </a:p>
        </p:txBody>
      </p:sp>
    </p:spTree>
    <p:extLst>
      <p:ext uri="{BB962C8B-B14F-4D97-AF65-F5344CB8AC3E}">
        <p14:creationId xmlns:p14="http://schemas.microsoft.com/office/powerpoint/2010/main" val="23201820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003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0D024D83-42FA-406E-83F8-8E7BC1AF1CBF}" type="slidenum">
              <a:rPr lang="en-US" smtClean="0"/>
              <a:pPr eaLnBrk="1" hangingPunct="1"/>
              <a:t>7</a:t>
            </a:fld>
            <a:endParaRPr lang="en-US" smtClean="0"/>
          </a:p>
        </p:txBody>
      </p:sp>
    </p:spTree>
    <p:extLst>
      <p:ext uri="{BB962C8B-B14F-4D97-AF65-F5344CB8AC3E}">
        <p14:creationId xmlns:p14="http://schemas.microsoft.com/office/powerpoint/2010/main" val="279258370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1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latin typeface="Arial" pitchFamily="34" charset="0"/>
            </a:endParaRPr>
          </a:p>
        </p:txBody>
      </p:sp>
      <p:sp>
        <p:nvSpPr>
          <p:cNvPr id="141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F81EFAAE-36DE-4D35-B460-80898FE09368}" type="slidenum">
              <a:rPr lang="en-US" smtClean="0"/>
              <a:pPr eaLnBrk="1" hangingPunct="1"/>
              <a:t>34</a:t>
            </a:fld>
            <a:endParaRPr lang="en-US" smtClean="0"/>
          </a:p>
        </p:txBody>
      </p:sp>
    </p:spTree>
    <p:extLst>
      <p:ext uri="{BB962C8B-B14F-4D97-AF65-F5344CB8AC3E}">
        <p14:creationId xmlns:p14="http://schemas.microsoft.com/office/powerpoint/2010/main" val="425194902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latin typeface="Arial" pitchFamily="34" charset="0"/>
            </a:endParaRPr>
          </a:p>
        </p:txBody>
      </p:sp>
      <p:sp>
        <p:nvSpPr>
          <p:cNvPr id="143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0D69A44A-500D-4F64-B6DB-7A63F8BFA6C0}" type="slidenum">
              <a:rPr lang="en-US" smtClean="0"/>
              <a:pPr eaLnBrk="1" hangingPunct="1"/>
              <a:t>35</a:t>
            </a:fld>
            <a:endParaRPr lang="en-US" smtClean="0"/>
          </a:p>
        </p:txBody>
      </p:sp>
    </p:spTree>
    <p:extLst>
      <p:ext uri="{BB962C8B-B14F-4D97-AF65-F5344CB8AC3E}">
        <p14:creationId xmlns:p14="http://schemas.microsoft.com/office/powerpoint/2010/main" val="109273738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6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latin typeface="Arial" pitchFamily="34" charset="0"/>
            </a:endParaRPr>
          </a:p>
        </p:txBody>
      </p:sp>
      <p:sp>
        <p:nvSpPr>
          <p:cNvPr id="136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B12A87CD-DBC5-4C45-9C4C-7F6B59CA8472}" type="slidenum">
              <a:rPr lang="en-US" smtClean="0"/>
              <a:pPr eaLnBrk="1" hangingPunct="1"/>
              <a:t>36</a:t>
            </a:fld>
            <a:endParaRPr lang="en-US" smtClean="0"/>
          </a:p>
        </p:txBody>
      </p:sp>
    </p:spTree>
    <p:extLst>
      <p:ext uri="{BB962C8B-B14F-4D97-AF65-F5344CB8AC3E}">
        <p14:creationId xmlns:p14="http://schemas.microsoft.com/office/powerpoint/2010/main" val="298134204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5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latin typeface="Arial" pitchFamily="34" charset="0"/>
            </a:endParaRPr>
          </a:p>
        </p:txBody>
      </p:sp>
      <p:sp>
        <p:nvSpPr>
          <p:cNvPr id="145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4BC67481-264C-4703-AE1E-3F42315D4C69}" type="slidenum">
              <a:rPr lang="en-US" smtClean="0"/>
              <a:pPr eaLnBrk="1" hangingPunct="1"/>
              <a:t>37</a:t>
            </a:fld>
            <a:endParaRPr lang="en-US" smtClean="0"/>
          </a:p>
        </p:txBody>
      </p:sp>
    </p:spTree>
    <p:extLst>
      <p:ext uri="{BB962C8B-B14F-4D97-AF65-F5344CB8AC3E}">
        <p14:creationId xmlns:p14="http://schemas.microsoft.com/office/powerpoint/2010/main" val="81865319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2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latin typeface="Arial" pitchFamily="34" charset="0"/>
            </a:endParaRPr>
          </a:p>
        </p:txBody>
      </p:sp>
      <p:sp>
        <p:nvSpPr>
          <p:cNvPr id="152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8624492D-1154-4E5E-A23A-54643426FE92}" type="slidenum">
              <a:rPr lang="en-US" smtClean="0"/>
              <a:pPr eaLnBrk="1" hangingPunct="1"/>
              <a:t>38</a:t>
            </a:fld>
            <a:endParaRPr lang="en-US" smtClean="0"/>
          </a:p>
        </p:txBody>
      </p:sp>
    </p:spTree>
    <p:extLst>
      <p:ext uri="{BB962C8B-B14F-4D97-AF65-F5344CB8AC3E}">
        <p14:creationId xmlns:p14="http://schemas.microsoft.com/office/powerpoint/2010/main" val="281487581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latin typeface="Arial" pitchFamily="34" charset="0"/>
            </a:endParaRPr>
          </a:p>
        </p:txBody>
      </p:sp>
      <p:sp>
        <p:nvSpPr>
          <p:cNvPr id="153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B2AAB456-0E3D-46FC-A5B4-B4CA1231C644}" type="slidenum">
              <a:rPr lang="en-US" smtClean="0"/>
              <a:pPr eaLnBrk="1" hangingPunct="1"/>
              <a:t>39</a:t>
            </a:fld>
            <a:endParaRPr lang="en-US" smtClean="0"/>
          </a:p>
        </p:txBody>
      </p:sp>
    </p:spTree>
    <p:extLst>
      <p:ext uri="{BB962C8B-B14F-4D97-AF65-F5344CB8AC3E}">
        <p14:creationId xmlns:p14="http://schemas.microsoft.com/office/powerpoint/2010/main" val="136758713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8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latin typeface="Arial" pitchFamily="34" charset="0"/>
            </a:endParaRPr>
          </a:p>
        </p:txBody>
      </p:sp>
      <p:sp>
        <p:nvSpPr>
          <p:cNvPr id="148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FDAE1032-ABE3-4C94-B9A3-E1B30B718E0D}" type="slidenum">
              <a:rPr lang="en-US" smtClean="0"/>
              <a:pPr eaLnBrk="1" hangingPunct="1"/>
              <a:t>40</a:t>
            </a:fld>
            <a:endParaRPr lang="en-US" smtClean="0"/>
          </a:p>
        </p:txBody>
      </p:sp>
    </p:spTree>
    <p:extLst>
      <p:ext uri="{BB962C8B-B14F-4D97-AF65-F5344CB8AC3E}">
        <p14:creationId xmlns:p14="http://schemas.microsoft.com/office/powerpoint/2010/main" val="148828197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9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latin typeface="Arial" pitchFamily="34" charset="0"/>
            </a:endParaRPr>
          </a:p>
        </p:txBody>
      </p:sp>
      <p:sp>
        <p:nvSpPr>
          <p:cNvPr id="159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CDD78CED-44D2-4BAE-BD89-731078A92AD4}" type="slidenum">
              <a:rPr lang="en-US" smtClean="0"/>
              <a:pPr eaLnBrk="1" hangingPunct="1"/>
              <a:t>41</a:t>
            </a:fld>
            <a:endParaRPr lang="en-US" smtClean="0"/>
          </a:p>
        </p:txBody>
      </p:sp>
    </p:spTree>
    <p:extLst>
      <p:ext uri="{BB962C8B-B14F-4D97-AF65-F5344CB8AC3E}">
        <p14:creationId xmlns:p14="http://schemas.microsoft.com/office/powerpoint/2010/main" val="353175201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0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latin typeface="Arial" pitchFamily="34" charset="0"/>
            </a:endParaRPr>
          </a:p>
        </p:txBody>
      </p:sp>
      <p:sp>
        <p:nvSpPr>
          <p:cNvPr id="160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47CA3697-837A-4E28-A109-BFF2E1B6AC89}" type="slidenum">
              <a:rPr lang="en-US" smtClean="0"/>
              <a:pPr eaLnBrk="1" hangingPunct="1"/>
              <a:t>42</a:t>
            </a:fld>
            <a:endParaRPr lang="en-US" smtClean="0"/>
          </a:p>
        </p:txBody>
      </p:sp>
    </p:spTree>
    <p:extLst>
      <p:ext uri="{BB962C8B-B14F-4D97-AF65-F5344CB8AC3E}">
        <p14:creationId xmlns:p14="http://schemas.microsoft.com/office/powerpoint/2010/main" val="178244232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smtClean="0">
              <a:latin typeface="Arial" pitchFamily="34" charset="0"/>
            </a:endParaRPr>
          </a:p>
        </p:txBody>
      </p:sp>
      <p:sp>
        <p:nvSpPr>
          <p:cNvPr id="1136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F048C774-E04F-4A92-B687-DC55D50735B5}" type="slidenum">
              <a:rPr lang="en-US" smtClean="0"/>
              <a:pPr eaLnBrk="1" hangingPunct="1"/>
              <a:t>43</a:t>
            </a:fld>
            <a:endParaRPr lang="en-US" smtClean="0"/>
          </a:p>
        </p:txBody>
      </p:sp>
    </p:spTree>
    <p:extLst>
      <p:ext uri="{BB962C8B-B14F-4D97-AF65-F5344CB8AC3E}">
        <p14:creationId xmlns:p14="http://schemas.microsoft.com/office/powerpoint/2010/main" val="33249310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003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0D024D83-42FA-406E-83F8-8E7BC1AF1CBF}" type="slidenum">
              <a:rPr lang="en-US" smtClean="0"/>
              <a:pPr eaLnBrk="1" hangingPunct="1"/>
              <a:t>8</a:t>
            </a:fld>
            <a:endParaRPr lang="en-US" smtClean="0"/>
          </a:p>
        </p:txBody>
      </p:sp>
    </p:spTree>
    <p:extLst>
      <p:ext uri="{BB962C8B-B14F-4D97-AF65-F5344CB8AC3E}">
        <p14:creationId xmlns:p14="http://schemas.microsoft.com/office/powerpoint/2010/main" val="428607200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latin typeface="Arial" pitchFamily="34" charset="0"/>
            </a:endParaRPr>
          </a:p>
        </p:txBody>
      </p:sp>
      <p:sp>
        <p:nvSpPr>
          <p:cNvPr id="1177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CF078F42-61CF-4BC6-B358-54BBF6EB886A}" type="slidenum">
              <a:rPr lang="en-US" smtClean="0"/>
              <a:pPr eaLnBrk="1" hangingPunct="1"/>
              <a:t>44</a:t>
            </a:fld>
            <a:endParaRPr lang="en-US" smtClean="0"/>
          </a:p>
        </p:txBody>
      </p:sp>
    </p:spTree>
    <p:extLst>
      <p:ext uri="{BB962C8B-B14F-4D97-AF65-F5344CB8AC3E}">
        <p14:creationId xmlns:p14="http://schemas.microsoft.com/office/powerpoint/2010/main" val="70486884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latin typeface="Arial" pitchFamily="34" charset="0"/>
            </a:endParaRPr>
          </a:p>
        </p:txBody>
      </p:sp>
      <p:sp>
        <p:nvSpPr>
          <p:cNvPr id="1157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C4EFFD7B-D45B-4625-95DD-19CE5D0A4774}" type="slidenum">
              <a:rPr lang="en-US" smtClean="0"/>
              <a:pPr eaLnBrk="1" hangingPunct="1"/>
              <a:t>45</a:t>
            </a:fld>
            <a:endParaRPr lang="en-US" smtClean="0"/>
          </a:p>
        </p:txBody>
      </p:sp>
    </p:spTree>
    <p:extLst>
      <p:ext uri="{BB962C8B-B14F-4D97-AF65-F5344CB8AC3E}">
        <p14:creationId xmlns:p14="http://schemas.microsoft.com/office/powerpoint/2010/main" val="124979434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latin typeface="Arial" pitchFamily="34" charset="0"/>
            </a:endParaRPr>
          </a:p>
        </p:txBody>
      </p:sp>
      <p:sp>
        <p:nvSpPr>
          <p:cNvPr id="1167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A06D02FC-8128-4F5F-9CA7-FCA2C8E0C7D2}" type="slidenum">
              <a:rPr lang="en-US" smtClean="0"/>
              <a:pPr eaLnBrk="1" hangingPunct="1"/>
              <a:t>46</a:t>
            </a:fld>
            <a:endParaRPr lang="en-US" smtClean="0"/>
          </a:p>
        </p:txBody>
      </p:sp>
    </p:spTree>
    <p:extLst>
      <p:ext uri="{BB962C8B-B14F-4D97-AF65-F5344CB8AC3E}">
        <p14:creationId xmlns:p14="http://schemas.microsoft.com/office/powerpoint/2010/main" val="21962254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6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latin typeface="Arial" pitchFamily="34" charset="0"/>
            </a:endParaRPr>
          </a:p>
        </p:txBody>
      </p:sp>
      <p:sp>
        <p:nvSpPr>
          <p:cNvPr id="146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7F6765E8-A6D2-4B42-8DBD-FC4B8A9B4256}" type="slidenum">
              <a:rPr lang="en-US" smtClean="0"/>
              <a:pPr eaLnBrk="1" hangingPunct="1"/>
              <a:t>47</a:t>
            </a:fld>
            <a:endParaRPr lang="en-US" smtClean="0"/>
          </a:p>
        </p:txBody>
      </p:sp>
    </p:spTree>
    <p:extLst>
      <p:ext uri="{BB962C8B-B14F-4D97-AF65-F5344CB8AC3E}">
        <p14:creationId xmlns:p14="http://schemas.microsoft.com/office/powerpoint/2010/main" val="325932788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4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latin typeface="Arial" pitchFamily="34" charset="0"/>
            </a:endParaRPr>
          </a:p>
        </p:txBody>
      </p:sp>
      <p:sp>
        <p:nvSpPr>
          <p:cNvPr id="164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E95E614A-97E4-449C-A2A6-C48BBFDBADEE}" type="slidenum">
              <a:rPr lang="en-US" smtClean="0"/>
              <a:pPr eaLnBrk="1" hangingPunct="1"/>
              <a:t>48</a:t>
            </a:fld>
            <a:endParaRPr lang="en-US" smtClean="0"/>
          </a:p>
        </p:txBody>
      </p:sp>
    </p:spTree>
    <p:extLst>
      <p:ext uri="{BB962C8B-B14F-4D97-AF65-F5344CB8AC3E}">
        <p14:creationId xmlns:p14="http://schemas.microsoft.com/office/powerpoint/2010/main" val="6578392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6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latin typeface="Arial" pitchFamily="34" charset="0"/>
            </a:endParaRPr>
          </a:p>
        </p:txBody>
      </p:sp>
      <p:sp>
        <p:nvSpPr>
          <p:cNvPr id="166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AA6F0B50-395F-4F9B-A33E-F48937DA30CB}" type="slidenum">
              <a:rPr lang="en-US" smtClean="0"/>
              <a:pPr eaLnBrk="1" hangingPunct="1"/>
              <a:t>49</a:t>
            </a:fld>
            <a:endParaRPr lang="en-US" smtClean="0"/>
          </a:p>
        </p:txBody>
      </p:sp>
    </p:spTree>
    <p:extLst>
      <p:ext uri="{BB962C8B-B14F-4D97-AF65-F5344CB8AC3E}">
        <p14:creationId xmlns:p14="http://schemas.microsoft.com/office/powerpoint/2010/main" val="228212339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9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latin typeface="Arial" pitchFamily="34" charset="0"/>
            </a:endParaRPr>
          </a:p>
        </p:txBody>
      </p:sp>
      <p:sp>
        <p:nvSpPr>
          <p:cNvPr id="169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4A4FEA6D-DDA9-44A6-B7C4-48065CED29A2}" type="slidenum">
              <a:rPr lang="en-US" smtClean="0"/>
              <a:pPr eaLnBrk="1" hangingPunct="1"/>
              <a:t>50</a:t>
            </a:fld>
            <a:endParaRPr lang="en-US" smtClean="0"/>
          </a:p>
        </p:txBody>
      </p:sp>
    </p:spTree>
    <p:extLst>
      <p:ext uri="{BB962C8B-B14F-4D97-AF65-F5344CB8AC3E}">
        <p14:creationId xmlns:p14="http://schemas.microsoft.com/office/powerpoint/2010/main" val="279441109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1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latin typeface="Arial" pitchFamily="34" charset="0"/>
            </a:endParaRPr>
          </a:p>
        </p:txBody>
      </p:sp>
      <p:sp>
        <p:nvSpPr>
          <p:cNvPr id="171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E11CFEEE-A090-4A51-8AC9-B72BDA874283}" type="slidenum">
              <a:rPr lang="en-US" smtClean="0"/>
              <a:pPr eaLnBrk="1" hangingPunct="1"/>
              <a:t>51</a:t>
            </a:fld>
            <a:endParaRPr lang="en-US" smtClean="0"/>
          </a:p>
        </p:txBody>
      </p:sp>
    </p:spTree>
    <p:extLst>
      <p:ext uri="{BB962C8B-B14F-4D97-AF65-F5344CB8AC3E}">
        <p14:creationId xmlns:p14="http://schemas.microsoft.com/office/powerpoint/2010/main" val="113349119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3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latin typeface="Arial" pitchFamily="34" charset="0"/>
            </a:endParaRPr>
          </a:p>
        </p:txBody>
      </p:sp>
      <p:sp>
        <p:nvSpPr>
          <p:cNvPr id="173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D37959A3-F44F-4827-8786-905EA2D3C660}" type="slidenum">
              <a:rPr lang="en-US" smtClean="0"/>
              <a:pPr eaLnBrk="1" hangingPunct="1"/>
              <a:t>52</a:t>
            </a:fld>
            <a:endParaRPr lang="en-US" smtClean="0"/>
          </a:p>
        </p:txBody>
      </p:sp>
    </p:spTree>
    <p:extLst>
      <p:ext uri="{BB962C8B-B14F-4D97-AF65-F5344CB8AC3E}">
        <p14:creationId xmlns:p14="http://schemas.microsoft.com/office/powerpoint/2010/main" val="258358274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6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latin typeface="Arial" pitchFamily="34" charset="0"/>
            </a:endParaRPr>
          </a:p>
        </p:txBody>
      </p:sp>
      <p:sp>
        <p:nvSpPr>
          <p:cNvPr id="176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2840AB0F-5A22-495A-863F-E4E00CE79B78}" type="slidenum">
              <a:rPr lang="en-US" smtClean="0"/>
              <a:pPr eaLnBrk="1" hangingPunct="1"/>
              <a:t>53</a:t>
            </a:fld>
            <a:endParaRPr lang="en-US" smtClean="0"/>
          </a:p>
        </p:txBody>
      </p:sp>
    </p:spTree>
    <p:extLst>
      <p:ext uri="{BB962C8B-B14F-4D97-AF65-F5344CB8AC3E}">
        <p14:creationId xmlns:p14="http://schemas.microsoft.com/office/powerpoint/2010/main" val="25689980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983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3732DCAC-217C-4263-B51C-BFD0E3CDF5C7}" type="slidenum">
              <a:rPr lang="en-US" smtClean="0"/>
              <a:pPr eaLnBrk="1" hangingPunct="1"/>
              <a:t>9</a:t>
            </a:fld>
            <a:endParaRPr lang="en-US" smtClean="0"/>
          </a:p>
        </p:txBody>
      </p:sp>
    </p:spTree>
    <p:extLst>
      <p:ext uri="{BB962C8B-B14F-4D97-AF65-F5344CB8AC3E}">
        <p14:creationId xmlns:p14="http://schemas.microsoft.com/office/powerpoint/2010/main" val="251965920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7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latin typeface="Arial" pitchFamily="34" charset="0"/>
            </a:endParaRPr>
          </a:p>
        </p:txBody>
      </p:sp>
      <p:sp>
        <p:nvSpPr>
          <p:cNvPr id="177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12B488E2-5270-43DF-BA61-F3F390FD4C63}" type="slidenum">
              <a:rPr lang="en-US" smtClean="0"/>
              <a:pPr eaLnBrk="1" hangingPunct="1"/>
              <a:t>54</a:t>
            </a:fld>
            <a:endParaRPr lang="en-US" smtClean="0"/>
          </a:p>
        </p:txBody>
      </p:sp>
    </p:spTree>
    <p:extLst>
      <p:ext uri="{BB962C8B-B14F-4D97-AF65-F5344CB8AC3E}">
        <p14:creationId xmlns:p14="http://schemas.microsoft.com/office/powerpoint/2010/main" val="277720055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8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latin typeface="Arial" pitchFamily="34" charset="0"/>
            </a:endParaRPr>
          </a:p>
        </p:txBody>
      </p:sp>
      <p:sp>
        <p:nvSpPr>
          <p:cNvPr id="178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D66B1A28-0ABD-4E4F-8DBB-1E10CA127A99}" type="slidenum">
              <a:rPr lang="en-US" smtClean="0"/>
              <a:pPr eaLnBrk="1" hangingPunct="1"/>
              <a:t>55</a:t>
            </a:fld>
            <a:endParaRPr lang="en-US" smtClean="0"/>
          </a:p>
        </p:txBody>
      </p:sp>
    </p:spTree>
    <p:extLst>
      <p:ext uri="{BB962C8B-B14F-4D97-AF65-F5344CB8AC3E}">
        <p14:creationId xmlns:p14="http://schemas.microsoft.com/office/powerpoint/2010/main" val="275983563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0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latin typeface="Arial" pitchFamily="34" charset="0"/>
            </a:endParaRPr>
          </a:p>
        </p:txBody>
      </p:sp>
      <p:sp>
        <p:nvSpPr>
          <p:cNvPr id="180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4BE9F90A-751D-457E-ABF7-42D5B474ADC5}" type="slidenum">
              <a:rPr lang="en-US" smtClean="0"/>
              <a:pPr eaLnBrk="1" hangingPunct="1"/>
              <a:t>56</a:t>
            </a:fld>
            <a:endParaRPr lang="en-US" smtClean="0"/>
          </a:p>
        </p:txBody>
      </p:sp>
    </p:spTree>
    <p:extLst>
      <p:ext uri="{BB962C8B-B14F-4D97-AF65-F5344CB8AC3E}">
        <p14:creationId xmlns:p14="http://schemas.microsoft.com/office/powerpoint/2010/main" val="212070060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2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182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D28C30AC-64C9-482A-8B4D-D65998587E91}" type="slidenum">
              <a:rPr lang="en-US" smtClean="0"/>
              <a:pPr eaLnBrk="1" hangingPunct="1"/>
              <a:t>59</a:t>
            </a:fld>
            <a:endParaRPr lang="en-US" smtClean="0"/>
          </a:p>
        </p:txBody>
      </p:sp>
    </p:spTree>
    <p:extLst>
      <p:ext uri="{BB962C8B-B14F-4D97-AF65-F5344CB8AC3E}">
        <p14:creationId xmlns:p14="http://schemas.microsoft.com/office/powerpoint/2010/main" val="1027958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993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6909FE1B-52CF-4108-8D36-4C4B131CBFC1}" type="slidenum">
              <a:rPr lang="en-US" smtClean="0"/>
              <a:pPr eaLnBrk="1" hangingPunct="1"/>
              <a:t>10</a:t>
            </a:fld>
            <a:endParaRPr lang="en-US" smtClean="0"/>
          </a:p>
        </p:txBody>
      </p:sp>
    </p:spTree>
    <p:extLst>
      <p:ext uri="{BB962C8B-B14F-4D97-AF65-F5344CB8AC3E}">
        <p14:creationId xmlns:p14="http://schemas.microsoft.com/office/powerpoint/2010/main" val="28379926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003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0D024D83-42FA-406E-83F8-8E7BC1AF1CBF}" type="slidenum">
              <a:rPr lang="en-US" smtClean="0"/>
              <a:pPr eaLnBrk="1" hangingPunct="1"/>
              <a:t>11</a:t>
            </a:fld>
            <a:endParaRPr lang="en-US" smtClean="0"/>
          </a:p>
        </p:txBody>
      </p:sp>
    </p:spTree>
    <p:extLst>
      <p:ext uri="{BB962C8B-B14F-4D97-AF65-F5344CB8AC3E}">
        <p14:creationId xmlns:p14="http://schemas.microsoft.com/office/powerpoint/2010/main" val="2024145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013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9A7ABDDB-7FCF-4334-9DD0-674399C7D740}" type="slidenum">
              <a:rPr lang="en-US" smtClean="0"/>
              <a:pPr eaLnBrk="1" hangingPunct="1"/>
              <a:t>12</a:t>
            </a:fld>
            <a:endParaRPr lang="en-US" smtClean="0"/>
          </a:p>
        </p:txBody>
      </p:sp>
    </p:spTree>
    <p:extLst>
      <p:ext uri="{BB962C8B-B14F-4D97-AF65-F5344CB8AC3E}">
        <p14:creationId xmlns:p14="http://schemas.microsoft.com/office/powerpoint/2010/main" val="31097865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024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08A35E3B-7308-4FFC-952E-A5DC9B1FF493}" type="slidenum">
              <a:rPr lang="en-US" smtClean="0"/>
              <a:pPr eaLnBrk="1" hangingPunct="1"/>
              <a:t>13</a:t>
            </a:fld>
            <a:endParaRPr lang="en-US" smtClean="0"/>
          </a:p>
        </p:txBody>
      </p:sp>
    </p:spTree>
    <p:extLst>
      <p:ext uri="{BB962C8B-B14F-4D97-AF65-F5344CB8AC3E}">
        <p14:creationId xmlns:p14="http://schemas.microsoft.com/office/powerpoint/2010/main" val="20663557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4"/>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ctrTitle"/>
          </p:nvPr>
        </p:nvSpPr>
        <p:spPr>
          <a:xfrm>
            <a:off x="685800" y="3355848"/>
            <a:ext cx="8077200" cy="1673352"/>
          </a:xfrm>
        </p:spPr>
        <p:txBody>
          <a:bodyPr tIns="0" bIns="0" anchor="t"/>
          <a:lstStyle>
            <a:lvl1pPr algn="l">
              <a:defRPr sz="4700" b="1">
                <a:solidFill>
                  <a:schemeClr val="accent4">
                    <a:lumMod val="40000"/>
                    <a:lumOff val="60000"/>
                  </a:schemeClr>
                </a:solidFill>
              </a:defRPr>
            </a:lvl1pPr>
            <a:extLst/>
          </a:lstStyle>
          <a:p>
            <a:r>
              <a:rPr lang="en-US" smtClean="0"/>
              <a:t>Click to edit Master title style</a:t>
            </a:r>
            <a:endParaRPr lang="en-US" dirty="0"/>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pPr>
              <a:defRPr/>
            </a:pPr>
            <a:endParaRPr lang="en-US" altLang="en-US"/>
          </a:p>
        </p:txBody>
      </p:sp>
      <p:sp>
        <p:nvSpPr>
          <p:cNvPr id="7" name="Footer Placeholder 4"/>
          <p:cNvSpPr>
            <a:spLocks noGrp="1"/>
          </p:cNvSpPr>
          <p:nvPr>
            <p:ph type="ftr" sz="quarter" idx="11"/>
          </p:nvPr>
        </p:nvSpPr>
        <p:spPr>
          <a:xfrm>
            <a:off x="2640013" y="6477000"/>
            <a:ext cx="5508625" cy="274638"/>
          </a:xfrm>
          <a:prstGeom prst="rect">
            <a:avLst/>
          </a:prstGeom>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smtClean="0"/>
            </a:lvl1pPr>
          </a:lstStyle>
          <a:p>
            <a:pPr>
              <a:defRPr/>
            </a:pPr>
            <a:fld id="{7B758612-9E2B-4E5A-8382-73958B9A3E98}" type="slidenum">
              <a:rPr lang="en-US" altLang="en-US"/>
              <a:pPr>
                <a:defRPr/>
              </a:pPr>
              <a:t>‹#›</a:t>
            </a:fld>
            <a:endParaRPr lang="en-US" altLang="en-US"/>
          </a:p>
        </p:txBody>
      </p:sp>
    </p:spTree>
    <p:extLst>
      <p:ext uri="{BB962C8B-B14F-4D97-AF65-F5344CB8AC3E}">
        <p14:creationId xmlns:p14="http://schemas.microsoft.com/office/powerpoint/2010/main" val="3020085425"/>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cSld name="Title, Text, and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450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Title 8"/>
          <p:cNvSpPr>
            <a:spLocks noGrp="1"/>
          </p:cNvSpPr>
          <p:nvPr>
            <p:ph type="title"/>
          </p:nvPr>
        </p:nvSpPr>
        <p:spPr/>
        <p:txBody>
          <a:bodyPr/>
          <a:lstStyle/>
          <a:p>
            <a:r>
              <a:rPr lang="en-US" smtClean="0"/>
              <a:t>Click to edit Master title style</a:t>
            </a:r>
            <a:endParaRPr lang="en-US"/>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a:xfrm>
            <a:off x="2640013" y="6477000"/>
            <a:ext cx="5508625" cy="274638"/>
          </a:xfrm>
          <a:prstGeom prst="rect">
            <a:avLst/>
          </a:prstGeom>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E8F91CC-BA93-4C7A-9004-9C71D12C9C60}" type="slidenum">
              <a:rPr lang="en-US" altLang="en-US"/>
              <a:pPr>
                <a:defRPr/>
              </a:pPr>
              <a:t>‹#›</a:t>
            </a:fld>
            <a:endParaRPr lang="en-US" altLang="en-US"/>
          </a:p>
        </p:txBody>
      </p:sp>
    </p:spTree>
    <p:extLst>
      <p:ext uri="{BB962C8B-B14F-4D97-AF65-F5344CB8AC3E}">
        <p14:creationId xmlns:p14="http://schemas.microsoft.com/office/powerpoint/2010/main" val="2962074582"/>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80321349"/>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1150938" y="214313"/>
            <a:ext cx="7793037" cy="1462087"/>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1182688" y="2017713"/>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145088" y="2017713"/>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1182688" y="4151313"/>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5145088" y="4151313"/>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p:txBody>
          <a:bodyPr/>
          <a:lstStyle>
            <a:lvl1pPr>
              <a:defRPr/>
            </a:lvl1pPr>
          </a:lstStyle>
          <a:p>
            <a:pPr>
              <a:defRPr/>
            </a:pPr>
            <a:endParaRPr lang="en-US" altLang="en-US"/>
          </a:p>
        </p:txBody>
      </p:sp>
      <p:sp>
        <p:nvSpPr>
          <p:cNvPr id="8" name="Footer Placeholder 7"/>
          <p:cNvSpPr>
            <a:spLocks noGrp="1" noChangeArrowheads="1"/>
          </p:cNvSpPr>
          <p:nvPr>
            <p:ph type="ftr" sz="quarter" idx="11"/>
          </p:nvPr>
        </p:nvSpPr>
        <p:spPr>
          <a:xfrm>
            <a:off x="2640013" y="6477000"/>
            <a:ext cx="5508625" cy="274638"/>
          </a:xfrm>
          <a:prstGeom prst="rect">
            <a:avLst/>
          </a:prstGeom>
        </p:spPr>
        <p:txBody>
          <a:bodyPr/>
          <a:lstStyle>
            <a:lvl1pPr>
              <a:defRPr/>
            </a:lvl1pPr>
          </a:lstStyle>
          <a:p>
            <a:pPr>
              <a:defRPr/>
            </a:pPr>
            <a:endParaRPr lang="en-US"/>
          </a:p>
        </p:txBody>
      </p:sp>
      <p:sp>
        <p:nvSpPr>
          <p:cNvPr id="9" name="Rectangle 8"/>
          <p:cNvSpPr>
            <a:spLocks noGrp="1" noChangeArrowheads="1"/>
          </p:cNvSpPr>
          <p:nvPr>
            <p:ph type="sldNum" sz="quarter" idx="12"/>
          </p:nvPr>
        </p:nvSpPr>
        <p:spPr/>
        <p:txBody>
          <a:bodyPr/>
          <a:lstStyle>
            <a:lvl1pPr>
              <a:defRPr smtClean="0"/>
            </a:lvl1pPr>
          </a:lstStyle>
          <a:p>
            <a:pPr>
              <a:defRPr/>
            </a:pPr>
            <a:fld id="{967384A8-B632-42F6-827F-00284E5758C3}" type="slidenum">
              <a:rPr lang="en-US" altLang="en-US"/>
              <a:pPr>
                <a:defRPr/>
              </a:pPr>
              <a:t>‹#›</a:t>
            </a:fld>
            <a:endParaRPr lang="en-US" altLang="en-US"/>
          </a:p>
        </p:txBody>
      </p:sp>
    </p:spTree>
    <p:extLst>
      <p:ext uri="{BB962C8B-B14F-4D97-AF65-F5344CB8AC3E}">
        <p14:creationId xmlns:p14="http://schemas.microsoft.com/office/powerpoint/2010/main" val="1749384389"/>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ltLang="en-US"/>
          </a:p>
        </p:txBody>
      </p:sp>
      <p:sp>
        <p:nvSpPr>
          <p:cNvPr id="4" name="Footer Placeholder 4"/>
          <p:cNvSpPr>
            <a:spLocks noGrp="1"/>
          </p:cNvSpPr>
          <p:nvPr>
            <p:ph type="ftr" sz="quarter" idx="11"/>
          </p:nvPr>
        </p:nvSpPr>
        <p:spPr>
          <a:xfrm>
            <a:off x="2640013" y="6477000"/>
            <a:ext cx="5508625" cy="274638"/>
          </a:xfrm>
          <a:prstGeom prst="rect">
            <a:avLst/>
          </a:prstGeom>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9267F8C-5EA6-43F1-A36D-CC14EE25C125}" type="slidenum">
              <a:rPr lang="en-US" altLang="en-US"/>
              <a:pPr>
                <a:defRPr/>
              </a:pPr>
              <a:t>‹#›</a:t>
            </a:fld>
            <a:endParaRPr lang="en-US" altLang="en-US"/>
          </a:p>
        </p:txBody>
      </p:sp>
    </p:spTree>
    <p:extLst>
      <p:ext uri="{BB962C8B-B14F-4D97-AF65-F5344CB8AC3E}">
        <p14:creationId xmlns:p14="http://schemas.microsoft.com/office/powerpoint/2010/main" val="4068287752"/>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endParaRPr lang="en-US" altLang="en-US"/>
          </a:p>
        </p:txBody>
      </p:sp>
      <p:sp>
        <p:nvSpPr>
          <p:cNvPr id="6" name="Slide Number Placeholder 4"/>
          <p:cNvSpPr>
            <a:spLocks noGrp="1"/>
          </p:cNvSpPr>
          <p:nvPr>
            <p:ph type="sldNum" sz="quarter" idx="11"/>
          </p:nvPr>
        </p:nvSpPr>
        <p:spPr/>
        <p:txBody>
          <a:bodyPr/>
          <a:lstStyle>
            <a:lvl1pPr>
              <a:defRPr/>
            </a:lvl1pPr>
          </a:lstStyle>
          <a:p>
            <a:pPr>
              <a:defRPr/>
            </a:pPr>
            <a:fld id="{43E2BBBD-AA40-4FE8-8EA6-A718E6D72031}" type="slidenum">
              <a:rPr lang="en-US" altLang="en-US"/>
              <a:pPr>
                <a:defRPr/>
              </a:pPr>
              <a:t>‹#›</a:t>
            </a:fld>
            <a:endParaRPr lang="en-US" altLang="en-US"/>
          </a:p>
        </p:txBody>
      </p:sp>
    </p:spTree>
    <p:extLst>
      <p:ext uri="{BB962C8B-B14F-4D97-AF65-F5344CB8AC3E}">
        <p14:creationId xmlns:p14="http://schemas.microsoft.com/office/powerpoint/2010/main" val="1807677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696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62000" y="1905000"/>
            <a:ext cx="37719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86300" y="1905000"/>
            <a:ext cx="3771900" cy="1943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86300" y="4000500"/>
            <a:ext cx="3771900" cy="1943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36273500"/>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Rectangle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1066800" y="152400"/>
            <a:ext cx="76200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lang="en-US" smtClean="0"/>
              <a:t>Click to edit Master title style</a:t>
            </a:r>
            <a:endParaRPr lang="en-US" dirty="0"/>
          </a:p>
        </p:txBody>
      </p:sp>
      <p:sp>
        <p:nvSpPr>
          <p:cNvPr id="1029" name="Text Placeholder 2"/>
          <p:cNvSpPr>
            <a:spLocks noGrp="1"/>
          </p:cNvSpPr>
          <p:nvPr>
            <p:ph type="body" idx="1"/>
          </p:nvPr>
        </p:nvSpPr>
        <p:spPr bwMode="auto">
          <a:xfrm>
            <a:off x="1143000" y="1600200"/>
            <a:ext cx="7543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ctr" eaLnBrk="1" fontAlgn="auto" latinLnBrk="0" hangingPunct="1">
              <a:spcBef>
                <a:spcPts val="0"/>
              </a:spcBef>
              <a:spcAft>
                <a:spcPts val="0"/>
              </a:spcAft>
              <a:defRPr kumimoji="0" sz="1200">
                <a:solidFill>
                  <a:schemeClr val="tx1">
                    <a:tint val="95000"/>
                  </a:schemeClr>
                </a:solidFill>
                <a:latin typeface="+mn-lt"/>
                <a:cs typeface="+mn-cs"/>
              </a:defRPr>
            </a:lvl1pPr>
            <a:extLst/>
          </a:lstStyle>
          <a:p>
            <a:pPr>
              <a:defRPr/>
            </a:pPr>
            <a:endParaRPr lang="en-US" altLang="en-US"/>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bIns="0" rtlCol="0" anchor="b"/>
          <a:lstStyle>
            <a:lvl1pPr algn="r" eaLnBrk="1" fontAlgn="auto" latinLnBrk="0" hangingPunct="1">
              <a:spcBef>
                <a:spcPts val="0"/>
              </a:spcBef>
              <a:spcAft>
                <a:spcPts val="0"/>
              </a:spcAft>
              <a:defRPr kumimoji="0" sz="1200" smtClean="0">
                <a:solidFill>
                  <a:schemeClr val="tx1">
                    <a:tint val="95000"/>
                  </a:schemeClr>
                </a:solidFill>
                <a:latin typeface="+mn-lt"/>
                <a:cs typeface="+mn-cs"/>
              </a:defRPr>
            </a:lvl1pPr>
            <a:extLst/>
          </a:lstStyle>
          <a:p>
            <a:pPr>
              <a:defRPr/>
            </a:pPr>
            <a:fld id="{1959177F-D9FE-4E65-95AD-4337DA8EA167}" type="slidenum">
              <a:rPr lang="en-US" altLang="en-US"/>
              <a:pPr>
                <a:defRPr/>
              </a:pPr>
              <a:t>‹#›</a:t>
            </a:fld>
            <a:endParaRPr lang="en-US" altLang="en-US"/>
          </a:p>
        </p:txBody>
      </p:sp>
      <p:pic>
        <p:nvPicPr>
          <p:cNvPr id="1033"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1422400"/>
            <a:ext cx="10668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76200" y="1905000"/>
            <a:ext cx="461665" cy="3505200"/>
          </a:xfrm>
          <a:prstGeom prst="rect">
            <a:avLst/>
          </a:prstGeom>
          <a:noFill/>
        </p:spPr>
        <p:txBody>
          <a:bodyPr vert="vert270">
            <a:spAutoFit/>
          </a:bodyPr>
          <a:lstStyle/>
          <a:p>
            <a:pPr>
              <a:defRPr/>
            </a:pPr>
            <a:r>
              <a:rPr lang="en-US" dirty="0">
                <a:solidFill>
                  <a:schemeClr val="accent4">
                    <a:lumMod val="20000"/>
                    <a:lumOff val="80000"/>
                  </a:schemeClr>
                </a:solidFill>
              </a:rPr>
              <a:t>Board Works by Ledgerwood</a:t>
            </a:r>
          </a:p>
        </p:txBody>
      </p:sp>
    </p:spTree>
  </p:cSld>
  <p:clrMap bg1="lt1" tx1="dk1" bg2="lt2" tx2="dk2" accent1="accent1" accent2="accent2" accent3="accent3" accent4="accent4" accent5="accent5" accent6="accent6" hlink="hlink" folHlink="folHlink"/>
  <p:sldLayoutIdLst>
    <p:sldLayoutId id="2147483944" r:id="rId1"/>
    <p:sldLayoutId id="2147483942" r:id="rId2"/>
    <p:sldLayoutId id="2147483945" r:id="rId3"/>
    <p:sldLayoutId id="2147483946" r:id="rId4"/>
    <p:sldLayoutId id="2147483943" r:id="rId5"/>
    <p:sldLayoutId id="2147483947" r:id="rId6"/>
    <p:sldLayoutId id="2147483948" r:id="rId7"/>
  </p:sldLayoutIdLst>
  <p:transition>
    <p:fade/>
  </p:transition>
  <p:timing>
    <p:tnLst>
      <p:par>
        <p:cTn id="1" dur="indefinite" restart="never" nodeType="tmRoot"/>
      </p:par>
    </p:tnLst>
  </p:timing>
  <p:txStyles>
    <p:titleStyle>
      <a:lvl1pPr algn="l" rtl="0" fontAlgn="base">
        <a:spcBef>
          <a:spcPct val="0"/>
        </a:spcBef>
        <a:spcAft>
          <a:spcPct val="0"/>
        </a:spcAft>
        <a:defRPr sz="4500" b="1" kern="1200">
          <a:solidFill>
            <a:srgbClr val="91C6F7"/>
          </a:solidFill>
          <a:latin typeface="+mj-lt"/>
          <a:ea typeface="+mj-ea"/>
          <a:cs typeface="+mj-cs"/>
        </a:defRPr>
      </a:lvl1pPr>
      <a:lvl2pPr algn="l" rtl="0" fontAlgn="base">
        <a:spcBef>
          <a:spcPct val="0"/>
        </a:spcBef>
        <a:spcAft>
          <a:spcPct val="0"/>
        </a:spcAft>
        <a:defRPr sz="4500" b="1">
          <a:solidFill>
            <a:srgbClr val="91C6F7"/>
          </a:solidFill>
          <a:latin typeface="Corbel" pitchFamily="34" charset="0"/>
        </a:defRPr>
      </a:lvl2pPr>
      <a:lvl3pPr algn="l" rtl="0" fontAlgn="base">
        <a:spcBef>
          <a:spcPct val="0"/>
        </a:spcBef>
        <a:spcAft>
          <a:spcPct val="0"/>
        </a:spcAft>
        <a:defRPr sz="4500" b="1">
          <a:solidFill>
            <a:srgbClr val="91C6F7"/>
          </a:solidFill>
          <a:latin typeface="Corbel" pitchFamily="34" charset="0"/>
        </a:defRPr>
      </a:lvl3pPr>
      <a:lvl4pPr algn="l" rtl="0" fontAlgn="base">
        <a:spcBef>
          <a:spcPct val="0"/>
        </a:spcBef>
        <a:spcAft>
          <a:spcPct val="0"/>
        </a:spcAft>
        <a:defRPr sz="4500" b="1">
          <a:solidFill>
            <a:srgbClr val="91C6F7"/>
          </a:solidFill>
          <a:latin typeface="Corbel" pitchFamily="34" charset="0"/>
        </a:defRPr>
      </a:lvl4pPr>
      <a:lvl5pPr algn="l" rtl="0" fontAlgn="base">
        <a:spcBef>
          <a:spcPct val="0"/>
        </a:spcBef>
        <a:spcAft>
          <a:spcPct val="0"/>
        </a:spcAft>
        <a:defRPr sz="4500" b="1">
          <a:solidFill>
            <a:srgbClr val="91C6F7"/>
          </a:solidFill>
          <a:latin typeface="Corbel" pitchFamily="34" charset="0"/>
        </a:defRPr>
      </a:lvl5pPr>
      <a:lvl6pPr marL="457200" algn="l" rtl="0" eaLnBrk="1" fontAlgn="base" hangingPunct="1">
        <a:spcBef>
          <a:spcPct val="0"/>
        </a:spcBef>
        <a:spcAft>
          <a:spcPct val="0"/>
        </a:spcAft>
        <a:defRPr sz="4500" b="1">
          <a:solidFill>
            <a:srgbClr val="D71E5F"/>
          </a:solidFill>
          <a:latin typeface="Corbel" pitchFamily="34" charset="0"/>
        </a:defRPr>
      </a:lvl6pPr>
      <a:lvl7pPr marL="914400" algn="l" rtl="0" eaLnBrk="1" fontAlgn="base" hangingPunct="1">
        <a:spcBef>
          <a:spcPct val="0"/>
        </a:spcBef>
        <a:spcAft>
          <a:spcPct val="0"/>
        </a:spcAft>
        <a:defRPr sz="4500" b="1">
          <a:solidFill>
            <a:srgbClr val="D71E5F"/>
          </a:solidFill>
          <a:latin typeface="Corbel" pitchFamily="34" charset="0"/>
        </a:defRPr>
      </a:lvl7pPr>
      <a:lvl8pPr marL="1371600" algn="l" rtl="0" eaLnBrk="1" fontAlgn="base" hangingPunct="1">
        <a:spcBef>
          <a:spcPct val="0"/>
        </a:spcBef>
        <a:spcAft>
          <a:spcPct val="0"/>
        </a:spcAft>
        <a:defRPr sz="4500" b="1">
          <a:solidFill>
            <a:srgbClr val="D71E5F"/>
          </a:solidFill>
          <a:latin typeface="Corbel" pitchFamily="34" charset="0"/>
        </a:defRPr>
      </a:lvl8pPr>
      <a:lvl9pPr marL="1828800" algn="l" rtl="0" eaLnBrk="1" fontAlgn="base" hangingPunct="1">
        <a:spcBef>
          <a:spcPct val="0"/>
        </a:spcBef>
        <a:spcAft>
          <a:spcPct val="0"/>
        </a:spcAft>
        <a:defRPr sz="4500" b="1">
          <a:solidFill>
            <a:srgbClr val="D71E5F"/>
          </a:solidFill>
          <a:latin typeface="Corbel" pitchFamily="34" charset="0"/>
        </a:defRPr>
      </a:lvl9pPr>
      <a:extLst/>
    </p:titleStyle>
    <p:bodyStyle>
      <a:lvl1pPr marL="438150" indent="-319088" algn="l" rtl="0" fontAlgn="base">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fontAlgn="base">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fontAlgn="base">
        <a:spcBef>
          <a:spcPct val="20000"/>
        </a:spcBef>
        <a:spcAft>
          <a:spcPct val="0"/>
        </a:spcAft>
        <a:buClr>
          <a:srgbClr val="DE6C36"/>
        </a:buClr>
        <a:buFont typeface="Arial" pitchFamily="34" charset="0"/>
        <a:buChar char="▪"/>
        <a:defRPr sz="2400" kern="1200">
          <a:solidFill>
            <a:schemeClr val="tx1"/>
          </a:solidFill>
          <a:latin typeface="+mn-lt"/>
          <a:ea typeface="+mn-ea"/>
          <a:cs typeface="+mn-cs"/>
        </a:defRPr>
      </a:lvl3pPr>
      <a:lvl4pPr marL="1216025" indent="-182563" algn="l" rtl="0" fontAlgn="base">
        <a:spcBef>
          <a:spcPct val="20000"/>
        </a:spcBef>
        <a:spcAft>
          <a:spcPct val="0"/>
        </a:spcAft>
        <a:buClr>
          <a:srgbClr val="F9B639"/>
        </a:buClr>
        <a:buFont typeface="Arial" pitchFamily="34" charset="0"/>
        <a:buChar char="▪"/>
        <a:defRPr sz="2000" kern="1200">
          <a:solidFill>
            <a:schemeClr val="tx1"/>
          </a:solidFill>
          <a:latin typeface="+mn-lt"/>
          <a:ea typeface="+mn-ea"/>
          <a:cs typeface="+mn-cs"/>
        </a:defRPr>
      </a:lvl4pPr>
      <a:lvl5pPr marL="1425575" indent="-182563" algn="l" rtl="0" fontAlgn="base">
        <a:spcBef>
          <a:spcPct val="20000"/>
        </a:spcBef>
        <a:spcAft>
          <a:spcPct val="0"/>
        </a:spcAft>
        <a:buClr>
          <a:srgbClr val="CF6DA4"/>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Meeting%20Basics,%20Six%20Tips%20for%20More%20Effective%20Meetings.htm"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http://www.joingotomeeting.co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Session%20Design%20Form.doc" TargetMode="External"/><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mailto:rayledgerwood@msn.com"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hyperlink" Target="http://www.nascanet.org/"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mailto:mike-brown@nascanet.org"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62000" y="2819400"/>
            <a:ext cx="8077200" cy="1676400"/>
          </a:xfrm>
        </p:spPr>
        <p:txBody>
          <a:bodyPr>
            <a:noAutofit/>
          </a:bodyPr>
          <a:lstStyle/>
          <a:p>
            <a:pPr fontAlgn="auto">
              <a:spcAft>
                <a:spcPts val="0"/>
              </a:spcAft>
              <a:defRPr/>
            </a:pPr>
            <a:r>
              <a:rPr lang="en-US" sz="4000" dirty="0"/>
              <a:t>“Planning, Leading &amp; Facilitating the Best and Most Effective Meetings &amp; Events” </a:t>
            </a:r>
            <a:endParaRPr lang="en-US" sz="4000" dirty="0" smtClean="0"/>
          </a:p>
        </p:txBody>
      </p:sp>
      <p:sp>
        <p:nvSpPr>
          <p:cNvPr id="8195" name="Rectangle 3"/>
          <p:cNvSpPr>
            <a:spLocks noGrp="1" noChangeArrowheads="1"/>
          </p:cNvSpPr>
          <p:nvPr>
            <p:ph type="subTitle" idx="1"/>
          </p:nvPr>
        </p:nvSpPr>
        <p:spPr>
          <a:xfrm>
            <a:off x="762000" y="5257800"/>
            <a:ext cx="7772400" cy="1420812"/>
          </a:xfrm>
        </p:spPr>
        <p:txBody>
          <a:bodyPr/>
          <a:lstStyle/>
          <a:p>
            <a:pPr>
              <a:lnSpc>
                <a:spcPct val="120000"/>
              </a:lnSpc>
              <a:spcBef>
                <a:spcPts val="0"/>
              </a:spcBef>
            </a:pPr>
            <a:r>
              <a:rPr lang="en-US" sz="2800" b="1" dirty="0" smtClean="0">
                <a:solidFill>
                  <a:schemeClr val="tx1"/>
                </a:solidFill>
              </a:rPr>
              <a:t>National Association of State Conservation Agencies (NASCA)</a:t>
            </a:r>
          </a:p>
          <a:p>
            <a:pPr>
              <a:lnSpc>
                <a:spcPct val="120000"/>
              </a:lnSpc>
              <a:spcBef>
                <a:spcPts val="0"/>
              </a:spcBef>
            </a:pPr>
            <a:r>
              <a:rPr lang="en-US" dirty="0" smtClean="0">
                <a:solidFill>
                  <a:schemeClr val="tx1"/>
                </a:solidFill>
              </a:rPr>
              <a:t>January 2014</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90600" y="152400"/>
            <a:ext cx="8153400" cy="1250950"/>
          </a:xfrm>
        </p:spPr>
        <p:txBody>
          <a:bodyPr>
            <a:noAutofit/>
          </a:bodyPr>
          <a:lstStyle/>
          <a:p>
            <a:pPr fontAlgn="auto">
              <a:spcAft>
                <a:spcPts val="0"/>
              </a:spcAft>
              <a:defRPr/>
            </a:pPr>
            <a:r>
              <a:rPr lang="en-US" sz="4400" dirty="0" smtClean="0">
                <a:solidFill>
                  <a:schemeClr val="accent1">
                    <a:lumMod val="40000"/>
                    <a:lumOff val="60000"/>
                  </a:schemeClr>
                </a:solidFill>
              </a:rPr>
              <a:t>Elements of an Effective Meeting</a:t>
            </a:r>
          </a:p>
        </p:txBody>
      </p:sp>
      <p:sp>
        <p:nvSpPr>
          <p:cNvPr id="9219" name="Rectangle 3"/>
          <p:cNvSpPr>
            <a:spLocks noGrp="1" noChangeArrowheads="1"/>
          </p:cNvSpPr>
          <p:nvPr>
            <p:ph sz="half" idx="1"/>
          </p:nvPr>
        </p:nvSpPr>
        <p:spPr>
          <a:xfrm>
            <a:off x="1066800" y="1531937"/>
            <a:ext cx="4033838" cy="4411663"/>
          </a:xfrm>
        </p:spPr>
        <p:txBody>
          <a:bodyPr/>
          <a:lstStyle/>
          <a:p>
            <a:r>
              <a:rPr lang="en-US" sz="3200" dirty="0" smtClean="0"/>
              <a:t>Purpose</a:t>
            </a:r>
          </a:p>
          <a:p>
            <a:r>
              <a:rPr lang="en-US" sz="3200" dirty="0" smtClean="0"/>
              <a:t>Structure</a:t>
            </a:r>
          </a:p>
          <a:p>
            <a:r>
              <a:rPr lang="en-US" sz="3200" dirty="0" smtClean="0"/>
              <a:t>Plan/Design</a:t>
            </a:r>
          </a:p>
          <a:p>
            <a:r>
              <a:rPr lang="en-US" sz="3200" dirty="0" smtClean="0"/>
              <a:t>Members</a:t>
            </a:r>
          </a:p>
          <a:p>
            <a:r>
              <a:rPr lang="en-US" sz="3200" dirty="0" smtClean="0"/>
              <a:t>Leadership</a:t>
            </a:r>
          </a:p>
          <a:p>
            <a:r>
              <a:rPr lang="en-US" sz="3200" dirty="0" smtClean="0"/>
              <a:t>Involvement</a:t>
            </a:r>
          </a:p>
          <a:p>
            <a:endParaRPr lang="en-US" sz="3200" dirty="0" smtClean="0"/>
          </a:p>
        </p:txBody>
      </p:sp>
      <p:sp>
        <p:nvSpPr>
          <p:cNvPr id="9220" name="Rectangle 4"/>
          <p:cNvSpPr>
            <a:spLocks noGrp="1" noChangeArrowheads="1"/>
          </p:cNvSpPr>
          <p:nvPr>
            <p:ph sz="half" idx="2"/>
          </p:nvPr>
        </p:nvSpPr>
        <p:spPr>
          <a:xfrm>
            <a:off x="4495800" y="1524000"/>
            <a:ext cx="4186238" cy="4411663"/>
          </a:xfrm>
        </p:spPr>
        <p:txBody>
          <a:bodyPr/>
          <a:lstStyle/>
          <a:p>
            <a:r>
              <a:rPr lang="en-US" sz="3200" dirty="0" smtClean="0"/>
              <a:t>Logistics</a:t>
            </a:r>
          </a:p>
          <a:p>
            <a:r>
              <a:rPr lang="en-US" sz="3200" dirty="0" smtClean="0"/>
              <a:t>Supplies/Equipment</a:t>
            </a:r>
          </a:p>
          <a:p>
            <a:r>
              <a:rPr lang="en-US" sz="3200" dirty="0" smtClean="0"/>
              <a:t>Information</a:t>
            </a:r>
          </a:p>
          <a:p>
            <a:r>
              <a:rPr lang="en-US" sz="3200" dirty="0" smtClean="0"/>
              <a:t>Actions</a:t>
            </a:r>
          </a:p>
          <a:p>
            <a:r>
              <a:rPr lang="en-US" sz="3200" dirty="0" smtClean="0"/>
              <a:t>Record</a:t>
            </a:r>
          </a:p>
          <a:p>
            <a:r>
              <a:rPr lang="en-US" sz="3200" dirty="0" smtClean="0"/>
              <a:t>Evaluation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p:cTn id="7" dur="500" fill="hold"/>
                                        <p:tgtEl>
                                          <p:spTgt spid="921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21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p:cTn id="13" dur="500" fill="hold"/>
                                        <p:tgtEl>
                                          <p:spTgt spid="921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9219">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9219">
                                            <p:txEl>
                                              <p:pRg st="2" end="2"/>
                                            </p:txEl>
                                          </p:spTgt>
                                        </p:tgtEl>
                                        <p:attrNameLst>
                                          <p:attrName>style.visibility</p:attrName>
                                        </p:attrNameLst>
                                      </p:cBhvr>
                                      <p:to>
                                        <p:strVal val="visible"/>
                                      </p:to>
                                    </p:set>
                                    <p:anim calcmode="lin" valueType="num">
                                      <p:cBhvr>
                                        <p:cTn id="19" dur="500" fill="hold"/>
                                        <p:tgtEl>
                                          <p:spTgt spid="921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9219">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9219">
                                            <p:txEl>
                                              <p:pRg st="3" end="3"/>
                                            </p:txEl>
                                          </p:spTgt>
                                        </p:tgtEl>
                                        <p:attrNameLst>
                                          <p:attrName>style.visibility</p:attrName>
                                        </p:attrNameLst>
                                      </p:cBhvr>
                                      <p:to>
                                        <p:strVal val="visible"/>
                                      </p:to>
                                    </p:set>
                                    <p:anim calcmode="lin" valueType="num">
                                      <p:cBhvr>
                                        <p:cTn id="25" dur="500" fill="hold"/>
                                        <p:tgtEl>
                                          <p:spTgt spid="921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9219">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9219">
                                            <p:txEl>
                                              <p:pRg st="4" end="4"/>
                                            </p:txEl>
                                          </p:spTgt>
                                        </p:tgtEl>
                                        <p:attrNameLst>
                                          <p:attrName>style.visibility</p:attrName>
                                        </p:attrNameLst>
                                      </p:cBhvr>
                                      <p:to>
                                        <p:strVal val="visible"/>
                                      </p:to>
                                    </p:set>
                                    <p:anim calcmode="lin" valueType="num">
                                      <p:cBhvr>
                                        <p:cTn id="31" dur="500" fill="hold"/>
                                        <p:tgtEl>
                                          <p:spTgt spid="9219">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9219">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9219">
                                            <p:txEl>
                                              <p:pRg st="5" end="5"/>
                                            </p:txEl>
                                          </p:spTgt>
                                        </p:tgtEl>
                                        <p:attrNameLst>
                                          <p:attrName>style.visibility</p:attrName>
                                        </p:attrNameLst>
                                      </p:cBhvr>
                                      <p:to>
                                        <p:strVal val="visible"/>
                                      </p:to>
                                    </p:set>
                                    <p:anim calcmode="lin" valueType="num">
                                      <p:cBhvr>
                                        <p:cTn id="37" dur="500" fill="hold"/>
                                        <p:tgtEl>
                                          <p:spTgt spid="9219">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9219">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9220">
                                            <p:txEl>
                                              <p:pRg st="0" end="0"/>
                                            </p:txEl>
                                          </p:spTgt>
                                        </p:tgtEl>
                                        <p:attrNameLst>
                                          <p:attrName>style.visibility</p:attrName>
                                        </p:attrNameLst>
                                      </p:cBhvr>
                                      <p:to>
                                        <p:strVal val="visible"/>
                                      </p:to>
                                    </p:set>
                                    <p:anim calcmode="lin" valueType="num">
                                      <p:cBhvr additive="base">
                                        <p:cTn id="43" dur="500" fill="hold"/>
                                        <p:tgtEl>
                                          <p:spTgt spid="9220">
                                            <p:txEl>
                                              <p:pRg st="0" end="0"/>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922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9220">
                                            <p:txEl>
                                              <p:pRg st="1" end="1"/>
                                            </p:txEl>
                                          </p:spTgt>
                                        </p:tgtEl>
                                        <p:attrNameLst>
                                          <p:attrName>style.visibility</p:attrName>
                                        </p:attrNameLst>
                                      </p:cBhvr>
                                      <p:to>
                                        <p:strVal val="visible"/>
                                      </p:to>
                                    </p:set>
                                    <p:anim calcmode="lin" valueType="num">
                                      <p:cBhvr additive="base">
                                        <p:cTn id="49" dur="500" fill="hold"/>
                                        <p:tgtEl>
                                          <p:spTgt spid="9220">
                                            <p:txEl>
                                              <p:pRg st="1" end="1"/>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922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9220">
                                            <p:txEl>
                                              <p:pRg st="2" end="2"/>
                                            </p:txEl>
                                          </p:spTgt>
                                        </p:tgtEl>
                                        <p:attrNameLst>
                                          <p:attrName>style.visibility</p:attrName>
                                        </p:attrNameLst>
                                      </p:cBhvr>
                                      <p:to>
                                        <p:strVal val="visible"/>
                                      </p:to>
                                    </p:set>
                                    <p:anim calcmode="lin" valueType="num">
                                      <p:cBhvr additive="base">
                                        <p:cTn id="55" dur="500" fill="hold"/>
                                        <p:tgtEl>
                                          <p:spTgt spid="9220">
                                            <p:txEl>
                                              <p:pRg st="2" end="2"/>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922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9220">
                                            <p:txEl>
                                              <p:pRg st="3" end="3"/>
                                            </p:txEl>
                                          </p:spTgt>
                                        </p:tgtEl>
                                        <p:attrNameLst>
                                          <p:attrName>style.visibility</p:attrName>
                                        </p:attrNameLst>
                                      </p:cBhvr>
                                      <p:to>
                                        <p:strVal val="visible"/>
                                      </p:to>
                                    </p:set>
                                    <p:anim calcmode="lin" valueType="num">
                                      <p:cBhvr additive="base">
                                        <p:cTn id="61" dur="500" fill="hold"/>
                                        <p:tgtEl>
                                          <p:spTgt spid="9220">
                                            <p:txEl>
                                              <p:pRg st="3" end="3"/>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922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9220">
                                            <p:txEl>
                                              <p:pRg st="4" end="4"/>
                                            </p:txEl>
                                          </p:spTgt>
                                        </p:tgtEl>
                                        <p:attrNameLst>
                                          <p:attrName>style.visibility</p:attrName>
                                        </p:attrNameLst>
                                      </p:cBhvr>
                                      <p:to>
                                        <p:strVal val="visible"/>
                                      </p:to>
                                    </p:set>
                                    <p:anim calcmode="lin" valueType="num">
                                      <p:cBhvr additive="base">
                                        <p:cTn id="67" dur="500" fill="hold"/>
                                        <p:tgtEl>
                                          <p:spTgt spid="9220">
                                            <p:txEl>
                                              <p:pRg st="4" end="4"/>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9220">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9220">
                                            <p:txEl>
                                              <p:pRg st="5" end="5"/>
                                            </p:txEl>
                                          </p:spTgt>
                                        </p:tgtEl>
                                        <p:attrNameLst>
                                          <p:attrName>style.visibility</p:attrName>
                                        </p:attrNameLst>
                                      </p:cBhvr>
                                      <p:to>
                                        <p:strVal val="visible"/>
                                      </p:to>
                                    </p:set>
                                    <p:anim calcmode="lin" valueType="num">
                                      <p:cBhvr additive="base">
                                        <p:cTn id="73" dur="500" fill="hold"/>
                                        <p:tgtEl>
                                          <p:spTgt spid="9220">
                                            <p:txEl>
                                              <p:pRg st="5" end="5"/>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9220">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P spid="9220"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fontAlgn="auto">
              <a:spcAft>
                <a:spcPts val="0"/>
              </a:spcAft>
              <a:defRPr/>
            </a:pPr>
            <a:r>
              <a:rPr lang="en-US" sz="4800" dirty="0" smtClean="0">
                <a:solidFill>
                  <a:schemeClr val="accent1">
                    <a:lumMod val="40000"/>
                    <a:lumOff val="60000"/>
                  </a:schemeClr>
                </a:solidFill>
              </a:rPr>
              <a:t>Three Part Process</a:t>
            </a:r>
          </a:p>
        </p:txBody>
      </p:sp>
      <p:sp>
        <p:nvSpPr>
          <p:cNvPr id="6147" name="Rectangle 3"/>
          <p:cNvSpPr>
            <a:spLocks noGrp="1" noChangeArrowheads="1"/>
          </p:cNvSpPr>
          <p:nvPr>
            <p:ph idx="1"/>
          </p:nvPr>
        </p:nvSpPr>
        <p:spPr>
          <a:xfrm>
            <a:off x="1219199" y="1676400"/>
            <a:ext cx="7957457" cy="3956050"/>
          </a:xfrm>
        </p:spPr>
        <p:txBody>
          <a:bodyPr/>
          <a:lstStyle/>
          <a:p>
            <a:r>
              <a:rPr lang="en-US" sz="3600" dirty="0" smtClean="0"/>
              <a:t> </a:t>
            </a:r>
            <a:r>
              <a:rPr lang="en-US" sz="4000" dirty="0" smtClean="0"/>
              <a:t>Preparation</a:t>
            </a:r>
          </a:p>
          <a:p>
            <a:r>
              <a:rPr lang="en-US" sz="4000" dirty="0" smtClean="0"/>
              <a:t> Conducting a Meeting</a:t>
            </a:r>
          </a:p>
          <a:p>
            <a:r>
              <a:rPr lang="en-US" sz="4000" dirty="0" smtClean="0"/>
              <a:t> Follow-up</a:t>
            </a:r>
          </a:p>
        </p:txBody>
      </p:sp>
    </p:spTree>
    <p:extLst>
      <p:ext uri="{BB962C8B-B14F-4D97-AF65-F5344CB8AC3E}">
        <p14:creationId xmlns:p14="http://schemas.microsoft.com/office/powerpoint/2010/main" val="769059950"/>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2000"/>
                                        <p:tgtEl>
                                          <p:spTgt spid="6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fade">
                                      <p:cBhvr>
                                        <p:cTn id="12" dur="2000"/>
                                        <p:tgtEl>
                                          <p:spTgt spid="61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fade">
                                      <p:cBhvr>
                                        <p:cTn id="17" dur="2000"/>
                                        <p:tgtEl>
                                          <p:spTgt spid="61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pPr fontAlgn="auto">
              <a:spcAft>
                <a:spcPts val="0"/>
              </a:spcAft>
              <a:defRPr/>
            </a:pPr>
            <a:r>
              <a:rPr lang="en-US" sz="4800" dirty="0" smtClean="0">
                <a:solidFill>
                  <a:schemeClr val="accent1">
                    <a:lumMod val="40000"/>
                    <a:lumOff val="60000"/>
                  </a:schemeClr>
                </a:solidFill>
              </a:rPr>
              <a:t>Preparation</a:t>
            </a:r>
          </a:p>
        </p:txBody>
      </p:sp>
      <p:sp>
        <p:nvSpPr>
          <p:cNvPr id="11267" name="Rectangle 3"/>
          <p:cNvSpPr>
            <a:spLocks noGrp="1" noChangeArrowheads="1"/>
          </p:cNvSpPr>
          <p:nvPr>
            <p:ph sz="half" idx="1"/>
          </p:nvPr>
        </p:nvSpPr>
        <p:spPr>
          <a:xfrm>
            <a:off x="1219200" y="1752600"/>
            <a:ext cx="7924800" cy="4411663"/>
          </a:xfrm>
        </p:spPr>
        <p:txBody>
          <a:bodyPr/>
          <a:lstStyle/>
          <a:p>
            <a:pPr>
              <a:lnSpc>
                <a:spcPct val="90000"/>
              </a:lnSpc>
            </a:pPr>
            <a:r>
              <a:rPr lang="en-US" sz="3200" dirty="0" smtClean="0"/>
              <a:t>Realistic goal defined</a:t>
            </a:r>
          </a:p>
          <a:p>
            <a:pPr>
              <a:lnSpc>
                <a:spcPct val="90000"/>
              </a:lnSpc>
            </a:pPr>
            <a:r>
              <a:rPr lang="en-US" sz="3200" dirty="0" smtClean="0"/>
              <a:t>Decide what to accomplish</a:t>
            </a:r>
          </a:p>
          <a:p>
            <a:pPr>
              <a:lnSpc>
                <a:spcPct val="90000"/>
              </a:lnSpc>
            </a:pPr>
            <a:r>
              <a:rPr lang="en-US" sz="3200" dirty="0" smtClean="0"/>
              <a:t>Make sure goal can be accomplished</a:t>
            </a:r>
          </a:p>
          <a:p>
            <a:r>
              <a:rPr lang="en-US" sz="3200" dirty="0" smtClean="0"/>
              <a:t>Develop a list of questions and/or problems to discuss</a:t>
            </a:r>
          </a:p>
          <a:p>
            <a:r>
              <a:rPr lang="en-US" sz="3200" dirty="0" smtClean="0"/>
              <a:t>Facilities</a:t>
            </a:r>
          </a:p>
          <a:p>
            <a:r>
              <a:rPr lang="en-US" sz="3200" dirty="0" smtClean="0"/>
              <a:t>Participants</a:t>
            </a:r>
          </a:p>
          <a:p>
            <a:r>
              <a:rPr lang="en-US" sz="3200" dirty="0" smtClean="0"/>
              <a:t>Agenda with time frames</a:t>
            </a:r>
          </a:p>
          <a:p>
            <a:r>
              <a:rPr lang="en-US" sz="3200" dirty="0" smtClean="0"/>
              <a:t>Discussion outline</a:t>
            </a:r>
          </a:p>
          <a:p>
            <a:pPr>
              <a:lnSpc>
                <a:spcPct val="90000"/>
              </a:lnSpc>
            </a:pPr>
            <a:endParaRPr lang="en-US" sz="3200"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 calcmode="lin" valueType="num">
                                      <p:cBhvr additive="base">
                                        <p:cTn id="19" dur="5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267">
                                            <p:txEl>
                                              <p:pRg st="3" end="3"/>
                                            </p:txEl>
                                          </p:spTgt>
                                        </p:tgtEl>
                                        <p:attrNameLst>
                                          <p:attrName>style.visibility</p:attrName>
                                        </p:attrNameLst>
                                      </p:cBhvr>
                                      <p:to>
                                        <p:strVal val="visible"/>
                                      </p:to>
                                    </p:set>
                                    <p:anim calcmode="lin" valueType="num">
                                      <p:cBhvr additive="base">
                                        <p:cTn id="25" dur="5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2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267">
                                            <p:txEl>
                                              <p:pRg st="4" end="4"/>
                                            </p:txEl>
                                          </p:spTgt>
                                        </p:tgtEl>
                                        <p:attrNameLst>
                                          <p:attrName>style.visibility</p:attrName>
                                        </p:attrNameLst>
                                      </p:cBhvr>
                                      <p:to>
                                        <p:strVal val="visible"/>
                                      </p:to>
                                    </p:set>
                                    <p:anim calcmode="lin" valueType="num">
                                      <p:cBhvr additive="base">
                                        <p:cTn id="31" dur="500" fill="hold"/>
                                        <p:tgtEl>
                                          <p:spTgt spid="1126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26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267">
                                            <p:txEl>
                                              <p:pRg st="5" end="5"/>
                                            </p:txEl>
                                          </p:spTgt>
                                        </p:tgtEl>
                                        <p:attrNameLst>
                                          <p:attrName>style.visibility</p:attrName>
                                        </p:attrNameLst>
                                      </p:cBhvr>
                                      <p:to>
                                        <p:strVal val="visible"/>
                                      </p:to>
                                    </p:set>
                                    <p:anim calcmode="lin" valueType="num">
                                      <p:cBhvr additive="base">
                                        <p:cTn id="37" dur="500" fill="hold"/>
                                        <p:tgtEl>
                                          <p:spTgt spid="1126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26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267">
                                            <p:txEl>
                                              <p:pRg st="6" end="6"/>
                                            </p:txEl>
                                          </p:spTgt>
                                        </p:tgtEl>
                                        <p:attrNameLst>
                                          <p:attrName>style.visibility</p:attrName>
                                        </p:attrNameLst>
                                      </p:cBhvr>
                                      <p:to>
                                        <p:strVal val="visible"/>
                                      </p:to>
                                    </p:set>
                                    <p:anim calcmode="lin" valueType="num">
                                      <p:cBhvr additive="base">
                                        <p:cTn id="43" dur="500" fill="hold"/>
                                        <p:tgtEl>
                                          <p:spTgt spid="1126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126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267">
                                            <p:txEl>
                                              <p:pRg st="7" end="7"/>
                                            </p:txEl>
                                          </p:spTgt>
                                        </p:tgtEl>
                                        <p:attrNameLst>
                                          <p:attrName>style.visibility</p:attrName>
                                        </p:attrNameLst>
                                      </p:cBhvr>
                                      <p:to>
                                        <p:strVal val="visible"/>
                                      </p:to>
                                    </p:set>
                                    <p:anim calcmode="lin" valueType="num">
                                      <p:cBhvr additive="base">
                                        <p:cTn id="49" dur="500" fill="hold"/>
                                        <p:tgtEl>
                                          <p:spTgt spid="1126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126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pPr fontAlgn="auto">
              <a:spcAft>
                <a:spcPts val="0"/>
              </a:spcAft>
              <a:defRPr/>
            </a:pPr>
            <a:r>
              <a:rPr lang="en-US" sz="4800" dirty="0" smtClean="0">
                <a:solidFill>
                  <a:schemeClr val="accent1">
                    <a:lumMod val="40000"/>
                    <a:lumOff val="60000"/>
                  </a:schemeClr>
                </a:solidFill>
              </a:rPr>
              <a:t>Conducting a Meeting</a:t>
            </a:r>
          </a:p>
        </p:txBody>
      </p:sp>
      <p:sp>
        <p:nvSpPr>
          <p:cNvPr id="12291" name="Rectangle 3"/>
          <p:cNvSpPr>
            <a:spLocks noGrp="1" noChangeArrowheads="1"/>
          </p:cNvSpPr>
          <p:nvPr>
            <p:ph sz="half" idx="1"/>
          </p:nvPr>
        </p:nvSpPr>
        <p:spPr>
          <a:xfrm>
            <a:off x="1066800" y="1676400"/>
            <a:ext cx="3810000" cy="4724400"/>
          </a:xfrm>
        </p:spPr>
        <p:txBody>
          <a:bodyPr/>
          <a:lstStyle/>
          <a:p>
            <a:r>
              <a:rPr lang="en-US" sz="3200" dirty="0" smtClean="0"/>
              <a:t>Start on time</a:t>
            </a:r>
          </a:p>
          <a:p>
            <a:r>
              <a:rPr lang="en-US" sz="3200" dirty="0" smtClean="0"/>
              <a:t>Self introductions</a:t>
            </a:r>
          </a:p>
          <a:p>
            <a:r>
              <a:rPr lang="en-US" sz="3200" dirty="0" smtClean="0"/>
              <a:t>“Housekeeping” items</a:t>
            </a:r>
          </a:p>
          <a:p>
            <a:r>
              <a:rPr lang="en-US" sz="3200" dirty="0" smtClean="0"/>
              <a:t>Follow agenda</a:t>
            </a:r>
          </a:p>
          <a:p>
            <a:r>
              <a:rPr lang="en-US" sz="3200" dirty="0" smtClean="0"/>
              <a:t>Encourage participation</a:t>
            </a:r>
          </a:p>
          <a:p>
            <a:r>
              <a:rPr lang="en-US" sz="3200" dirty="0" smtClean="0"/>
              <a:t>Stimulate, guide, &amp; control discussion</a:t>
            </a:r>
          </a:p>
        </p:txBody>
      </p:sp>
      <p:sp>
        <p:nvSpPr>
          <p:cNvPr id="12292" name="Rectangle 4"/>
          <p:cNvSpPr>
            <a:spLocks noGrp="1" noChangeArrowheads="1"/>
          </p:cNvSpPr>
          <p:nvPr>
            <p:ph sz="half" idx="2"/>
          </p:nvPr>
        </p:nvSpPr>
        <p:spPr>
          <a:xfrm>
            <a:off x="4800600" y="1676400"/>
            <a:ext cx="3810000" cy="4724400"/>
          </a:xfrm>
        </p:spPr>
        <p:txBody>
          <a:bodyPr/>
          <a:lstStyle/>
          <a:p>
            <a:pPr>
              <a:lnSpc>
                <a:spcPct val="90000"/>
              </a:lnSpc>
            </a:pPr>
            <a:r>
              <a:rPr lang="en-US" sz="3200" dirty="0" smtClean="0"/>
              <a:t>Strive to achieve consensus </a:t>
            </a:r>
          </a:p>
          <a:p>
            <a:pPr>
              <a:lnSpc>
                <a:spcPct val="90000"/>
              </a:lnSpc>
            </a:pPr>
            <a:r>
              <a:rPr lang="en-US" sz="3200" dirty="0" smtClean="0"/>
              <a:t>Accurately capture comments</a:t>
            </a:r>
          </a:p>
          <a:p>
            <a:pPr>
              <a:lnSpc>
                <a:spcPct val="90000"/>
              </a:lnSpc>
            </a:pPr>
            <a:r>
              <a:rPr lang="en-US" sz="3200" dirty="0" smtClean="0"/>
              <a:t>Firm up decisions</a:t>
            </a:r>
          </a:p>
          <a:p>
            <a:pPr>
              <a:lnSpc>
                <a:spcPct val="90000"/>
              </a:lnSpc>
            </a:pPr>
            <a:r>
              <a:rPr lang="en-US" sz="3200" dirty="0" smtClean="0"/>
              <a:t>Make assignments for pending work items</a:t>
            </a:r>
          </a:p>
          <a:p>
            <a:pPr>
              <a:lnSpc>
                <a:spcPct val="90000"/>
              </a:lnSpc>
            </a:pPr>
            <a:r>
              <a:rPr lang="en-US" sz="3200" dirty="0" smtClean="0"/>
              <a:t>Set up next meeting times, dates, &amp; purpose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additive="base">
                                        <p:cTn id="13" dur="5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anim calcmode="lin" valueType="num">
                                      <p:cBhvr additive="base">
                                        <p:cTn id="19" dur="5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291">
                                            <p:txEl>
                                              <p:pRg st="3" end="3"/>
                                            </p:txEl>
                                          </p:spTgt>
                                        </p:tgtEl>
                                        <p:attrNameLst>
                                          <p:attrName>style.visibility</p:attrName>
                                        </p:attrNameLst>
                                      </p:cBhvr>
                                      <p:to>
                                        <p:strVal val="visible"/>
                                      </p:to>
                                    </p:set>
                                    <p:anim calcmode="lin" valueType="num">
                                      <p:cBhvr additive="base">
                                        <p:cTn id="25" dur="5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29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291">
                                            <p:txEl>
                                              <p:pRg st="4" end="4"/>
                                            </p:txEl>
                                          </p:spTgt>
                                        </p:tgtEl>
                                        <p:attrNameLst>
                                          <p:attrName>style.visibility</p:attrName>
                                        </p:attrNameLst>
                                      </p:cBhvr>
                                      <p:to>
                                        <p:strVal val="visible"/>
                                      </p:to>
                                    </p:set>
                                    <p:anim calcmode="lin" valueType="num">
                                      <p:cBhvr additive="base">
                                        <p:cTn id="31" dur="500" fill="hold"/>
                                        <p:tgtEl>
                                          <p:spTgt spid="1229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29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291">
                                            <p:txEl>
                                              <p:pRg st="5" end="5"/>
                                            </p:txEl>
                                          </p:spTgt>
                                        </p:tgtEl>
                                        <p:attrNameLst>
                                          <p:attrName>style.visibility</p:attrName>
                                        </p:attrNameLst>
                                      </p:cBhvr>
                                      <p:to>
                                        <p:strVal val="visible"/>
                                      </p:to>
                                    </p:set>
                                    <p:anim calcmode="lin" valueType="num">
                                      <p:cBhvr additive="base">
                                        <p:cTn id="37" dur="500" fill="hold"/>
                                        <p:tgtEl>
                                          <p:spTgt spid="1229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29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292">
                                            <p:txEl>
                                              <p:pRg st="0" end="0"/>
                                            </p:txEl>
                                          </p:spTgt>
                                        </p:tgtEl>
                                        <p:attrNameLst>
                                          <p:attrName>style.visibility</p:attrName>
                                        </p:attrNameLst>
                                      </p:cBhvr>
                                      <p:to>
                                        <p:strVal val="visible"/>
                                      </p:to>
                                    </p:set>
                                    <p:anim calcmode="lin" valueType="num">
                                      <p:cBhvr additive="base">
                                        <p:cTn id="43" dur="500" fill="hold"/>
                                        <p:tgtEl>
                                          <p:spTgt spid="12292">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229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2292">
                                            <p:txEl>
                                              <p:pRg st="1" end="1"/>
                                            </p:txEl>
                                          </p:spTgt>
                                        </p:tgtEl>
                                        <p:attrNameLst>
                                          <p:attrName>style.visibility</p:attrName>
                                        </p:attrNameLst>
                                      </p:cBhvr>
                                      <p:to>
                                        <p:strVal val="visible"/>
                                      </p:to>
                                    </p:set>
                                    <p:anim calcmode="lin" valueType="num">
                                      <p:cBhvr additive="base">
                                        <p:cTn id="49" dur="500" fill="hold"/>
                                        <p:tgtEl>
                                          <p:spTgt spid="12292">
                                            <p:txEl>
                                              <p:pRg st="1" end="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229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2292">
                                            <p:txEl>
                                              <p:pRg st="2" end="2"/>
                                            </p:txEl>
                                          </p:spTgt>
                                        </p:tgtEl>
                                        <p:attrNameLst>
                                          <p:attrName>style.visibility</p:attrName>
                                        </p:attrNameLst>
                                      </p:cBhvr>
                                      <p:to>
                                        <p:strVal val="visible"/>
                                      </p:to>
                                    </p:set>
                                    <p:anim calcmode="lin" valueType="num">
                                      <p:cBhvr additive="base">
                                        <p:cTn id="55" dur="500" fill="hold"/>
                                        <p:tgtEl>
                                          <p:spTgt spid="12292">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229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2292">
                                            <p:txEl>
                                              <p:pRg st="3" end="3"/>
                                            </p:txEl>
                                          </p:spTgt>
                                        </p:tgtEl>
                                        <p:attrNameLst>
                                          <p:attrName>style.visibility</p:attrName>
                                        </p:attrNameLst>
                                      </p:cBhvr>
                                      <p:to>
                                        <p:strVal val="visible"/>
                                      </p:to>
                                    </p:set>
                                    <p:anim calcmode="lin" valueType="num">
                                      <p:cBhvr additive="base">
                                        <p:cTn id="61" dur="500" fill="hold"/>
                                        <p:tgtEl>
                                          <p:spTgt spid="12292">
                                            <p:txEl>
                                              <p:pRg st="3" end="3"/>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229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2292">
                                            <p:txEl>
                                              <p:pRg st="4" end="4"/>
                                            </p:txEl>
                                          </p:spTgt>
                                        </p:tgtEl>
                                        <p:attrNameLst>
                                          <p:attrName>style.visibility</p:attrName>
                                        </p:attrNameLst>
                                      </p:cBhvr>
                                      <p:to>
                                        <p:strVal val="visible"/>
                                      </p:to>
                                    </p:set>
                                    <p:anim calcmode="lin" valueType="num">
                                      <p:cBhvr additive="base">
                                        <p:cTn id="67" dur="500" fill="hold"/>
                                        <p:tgtEl>
                                          <p:spTgt spid="12292">
                                            <p:txEl>
                                              <p:pRg st="4" end="4"/>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229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P spid="12292"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fontAlgn="auto">
              <a:spcAft>
                <a:spcPts val="0"/>
              </a:spcAft>
              <a:defRPr/>
            </a:pPr>
            <a:r>
              <a:rPr lang="en-US" sz="4800" dirty="0" smtClean="0">
                <a:solidFill>
                  <a:schemeClr val="accent1">
                    <a:lumMod val="40000"/>
                    <a:lumOff val="60000"/>
                  </a:schemeClr>
                </a:solidFill>
              </a:rPr>
              <a:t>Follow-up</a:t>
            </a:r>
          </a:p>
        </p:txBody>
      </p:sp>
      <p:sp>
        <p:nvSpPr>
          <p:cNvPr id="13315" name="Rectangle 3"/>
          <p:cNvSpPr>
            <a:spLocks noGrp="1" noChangeArrowheads="1"/>
          </p:cNvSpPr>
          <p:nvPr>
            <p:ph sz="half" idx="1"/>
          </p:nvPr>
        </p:nvSpPr>
        <p:spPr>
          <a:xfrm>
            <a:off x="990600" y="1752600"/>
            <a:ext cx="4033838" cy="4411663"/>
          </a:xfrm>
        </p:spPr>
        <p:txBody>
          <a:bodyPr/>
          <a:lstStyle/>
          <a:p>
            <a:r>
              <a:rPr lang="en-US" sz="3200" dirty="0" smtClean="0"/>
              <a:t>Action items, tasks, people, and times clearly identified</a:t>
            </a:r>
          </a:p>
          <a:p>
            <a:r>
              <a:rPr lang="en-US" sz="3200" dirty="0" smtClean="0"/>
              <a:t>Prepare report or minutes of the meeting</a:t>
            </a:r>
          </a:p>
          <a:p>
            <a:r>
              <a:rPr lang="en-US" sz="3200" dirty="0" smtClean="0"/>
              <a:t>Evaluate the effectiveness of meeting</a:t>
            </a:r>
          </a:p>
        </p:txBody>
      </p:sp>
      <p:sp>
        <p:nvSpPr>
          <p:cNvPr id="13316" name="Rectangle 4"/>
          <p:cNvSpPr>
            <a:spLocks noGrp="1" noChangeArrowheads="1"/>
          </p:cNvSpPr>
          <p:nvPr>
            <p:ph sz="half" idx="2"/>
          </p:nvPr>
        </p:nvSpPr>
        <p:spPr>
          <a:xfrm>
            <a:off x="4648200" y="1752600"/>
            <a:ext cx="4033838" cy="4411663"/>
          </a:xfrm>
        </p:spPr>
        <p:txBody>
          <a:bodyPr/>
          <a:lstStyle/>
          <a:p>
            <a:r>
              <a:rPr lang="en-US" sz="3200" dirty="0" smtClean="0"/>
              <a:t>Decide how next meetings can be improved</a:t>
            </a:r>
          </a:p>
          <a:p>
            <a:r>
              <a:rPr lang="en-US" sz="3200" dirty="0" smtClean="0"/>
              <a:t>Leader should periodically check on progress of work items</a:t>
            </a:r>
          </a:p>
          <a:p>
            <a:pPr>
              <a:buFont typeface="Wingdings" pitchFamily="2" charset="2"/>
              <a:buNone/>
            </a:pPr>
            <a:endParaRPr lang="en-US" sz="3200"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315">
                                            <p:txEl>
                                              <p:pRg st="1" end="1"/>
                                            </p:txEl>
                                          </p:spTgt>
                                        </p:tgtEl>
                                        <p:attrNameLst>
                                          <p:attrName>style.visibility</p:attrName>
                                        </p:attrNameLst>
                                      </p:cBhvr>
                                      <p:to>
                                        <p:strVal val="visible"/>
                                      </p:to>
                                    </p:set>
                                    <p:anim calcmode="lin" valueType="num">
                                      <p:cBhvr additive="base">
                                        <p:cTn id="13" dur="5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315">
                                            <p:txEl>
                                              <p:pRg st="2" end="2"/>
                                            </p:txEl>
                                          </p:spTgt>
                                        </p:tgtEl>
                                        <p:attrNameLst>
                                          <p:attrName>style.visibility</p:attrName>
                                        </p:attrNameLst>
                                      </p:cBhvr>
                                      <p:to>
                                        <p:strVal val="visible"/>
                                      </p:to>
                                    </p:set>
                                    <p:anim calcmode="lin" valueType="num">
                                      <p:cBhvr additive="base">
                                        <p:cTn id="19" dur="5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3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316">
                                            <p:txEl>
                                              <p:pRg st="0" end="0"/>
                                            </p:txEl>
                                          </p:spTgt>
                                        </p:tgtEl>
                                        <p:attrNameLst>
                                          <p:attrName>style.visibility</p:attrName>
                                        </p:attrNameLst>
                                      </p:cBhvr>
                                      <p:to>
                                        <p:strVal val="visible"/>
                                      </p:to>
                                    </p:set>
                                    <p:anim calcmode="lin" valueType="num">
                                      <p:cBhvr additive="base">
                                        <p:cTn id="25" dur="500" fill="hold"/>
                                        <p:tgtEl>
                                          <p:spTgt spid="1331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3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316">
                                            <p:txEl>
                                              <p:pRg st="1" end="1"/>
                                            </p:txEl>
                                          </p:spTgt>
                                        </p:tgtEl>
                                        <p:attrNameLst>
                                          <p:attrName>style.visibility</p:attrName>
                                        </p:attrNameLst>
                                      </p:cBhvr>
                                      <p:to>
                                        <p:strVal val="visible"/>
                                      </p:to>
                                    </p:set>
                                    <p:anim calcmode="lin" valueType="num">
                                      <p:cBhvr additive="base">
                                        <p:cTn id="31" dur="500" fill="hold"/>
                                        <p:tgtEl>
                                          <p:spTgt spid="13316">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31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P spid="13316"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pPr fontAlgn="auto">
              <a:spcAft>
                <a:spcPts val="0"/>
              </a:spcAft>
              <a:defRPr/>
            </a:pPr>
            <a:r>
              <a:rPr lang="en-US" sz="4800" dirty="0" smtClean="0">
                <a:solidFill>
                  <a:schemeClr val="accent1">
                    <a:lumMod val="40000"/>
                    <a:lumOff val="60000"/>
                  </a:schemeClr>
                </a:solidFill>
              </a:rPr>
              <a:t>Top Twelve Ideas</a:t>
            </a:r>
          </a:p>
        </p:txBody>
      </p:sp>
      <p:sp>
        <p:nvSpPr>
          <p:cNvPr id="14339" name="Rectangle 3"/>
          <p:cNvSpPr>
            <a:spLocks noGrp="1" noChangeArrowheads="1"/>
          </p:cNvSpPr>
          <p:nvPr>
            <p:ph idx="1"/>
          </p:nvPr>
        </p:nvSpPr>
        <p:spPr/>
        <p:txBody>
          <a:bodyPr/>
          <a:lstStyle/>
          <a:p>
            <a:pPr marL="609600" indent="-609600">
              <a:buSzPct val="100000"/>
              <a:buFont typeface="Arial" pitchFamily="34" charset="0"/>
              <a:buAutoNum type="arabicPeriod"/>
            </a:pPr>
            <a:r>
              <a:rPr lang="en-US" dirty="0" smtClean="0"/>
              <a:t>Prepare agenda</a:t>
            </a:r>
          </a:p>
          <a:p>
            <a:pPr marL="609600" indent="-609600">
              <a:buSzPct val="100000"/>
              <a:buFont typeface="Arial" pitchFamily="34" charset="0"/>
              <a:buAutoNum type="arabicPeriod"/>
            </a:pPr>
            <a:r>
              <a:rPr lang="en-US" dirty="0" smtClean="0"/>
              <a:t>Specific goals &amp; objectives</a:t>
            </a:r>
          </a:p>
          <a:p>
            <a:pPr marL="609600" indent="-609600">
              <a:buSzPct val="100000"/>
              <a:buFont typeface="Arial" pitchFamily="34" charset="0"/>
              <a:buAutoNum type="arabicPeriod"/>
            </a:pPr>
            <a:r>
              <a:rPr lang="en-US" dirty="0" smtClean="0"/>
              <a:t>Roles (leader, facilitator, recorder) </a:t>
            </a:r>
          </a:p>
          <a:p>
            <a:pPr marL="609600" indent="-609600">
              <a:buSzPct val="100000"/>
              <a:buFont typeface="Arial" pitchFamily="34" charset="0"/>
              <a:buAutoNum type="arabicPeriod"/>
            </a:pPr>
            <a:r>
              <a:rPr lang="en-US" dirty="0" smtClean="0"/>
              <a:t>Emphasis on “getting the job done”</a:t>
            </a:r>
          </a:p>
          <a:p>
            <a:pPr marL="609600" indent="-609600">
              <a:buSzPct val="100000"/>
              <a:buFont typeface="Arial" pitchFamily="34" charset="0"/>
              <a:buAutoNum type="arabicPeriod"/>
            </a:pPr>
            <a:r>
              <a:rPr lang="en-US" dirty="0" smtClean="0"/>
              <a:t>Maintain informal, relaxed atmosphere</a:t>
            </a:r>
          </a:p>
          <a:p>
            <a:pPr marL="609600" indent="-609600">
              <a:buSzPct val="100000"/>
              <a:buFont typeface="Arial" pitchFamily="34" charset="0"/>
              <a:buAutoNum type="arabicPeriod"/>
            </a:pPr>
            <a:r>
              <a:rPr lang="en-US" dirty="0" smtClean="0"/>
              <a:t>Stay with agenda </a:t>
            </a:r>
          </a:p>
          <a:p>
            <a:pPr marL="609600" indent="-609600">
              <a:buFont typeface="Wingdings" pitchFamily="2" charset="2"/>
              <a:buAutoNum type="arabicPeriod"/>
            </a:pPr>
            <a:endParaRPr lang="en-US" dirty="0" smtClean="0"/>
          </a:p>
          <a:p>
            <a:pPr marL="609600" indent="-609600"/>
            <a:endParaRPr lang="en-US" dirty="0" smtClean="0"/>
          </a:p>
        </p:txBody>
      </p:sp>
      <p:sp>
        <p:nvSpPr>
          <p:cNvPr id="15364" name="Text Box 4"/>
          <p:cNvSpPr txBox="1">
            <a:spLocks noChangeArrowheads="1"/>
          </p:cNvSpPr>
          <p:nvPr/>
        </p:nvSpPr>
        <p:spPr bwMode="auto">
          <a:xfrm>
            <a:off x="685800" y="65532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endParaRPr lang="en-US" sz="2400">
              <a:latin typeface="Tahoma"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p:cTn id="7" dur="500" fill="hold"/>
                                        <p:tgtEl>
                                          <p:spTgt spid="1433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433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4339">
                                            <p:txEl>
                                              <p:pRg st="1" end="1"/>
                                            </p:txEl>
                                          </p:spTgt>
                                        </p:tgtEl>
                                        <p:attrNameLst>
                                          <p:attrName>style.visibility</p:attrName>
                                        </p:attrNameLst>
                                      </p:cBhvr>
                                      <p:to>
                                        <p:strVal val="visible"/>
                                      </p:to>
                                    </p:set>
                                    <p:anim calcmode="lin" valueType="num">
                                      <p:cBhvr>
                                        <p:cTn id="13" dur="500" fill="hold"/>
                                        <p:tgtEl>
                                          <p:spTgt spid="1433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14339">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4339">
                                            <p:txEl>
                                              <p:pRg st="2" end="2"/>
                                            </p:txEl>
                                          </p:spTgt>
                                        </p:tgtEl>
                                        <p:attrNameLst>
                                          <p:attrName>style.visibility</p:attrName>
                                        </p:attrNameLst>
                                      </p:cBhvr>
                                      <p:to>
                                        <p:strVal val="visible"/>
                                      </p:to>
                                    </p:set>
                                    <p:anim calcmode="lin" valueType="num">
                                      <p:cBhvr>
                                        <p:cTn id="19" dur="500" fill="hold"/>
                                        <p:tgtEl>
                                          <p:spTgt spid="1433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14339">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4339">
                                            <p:txEl>
                                              <p:pRg st="3" end="3"/>
                                            </p:txEl>
                                          </p:spTgt>
                                        </p:tgtEl>
                                        <p:attrNameLst>
                                          <p:attrName>style.visibility</p:attrName>
                                        </p:attrNameLst>
                                      </p:cBhvr>
                                      <p:to>
                                        <p:strVal val="visible"/>
                                      </p:to>
                                    </p:set>
                                    <p:anim calcmode="lin" valueType="num">
                                      <p:cBhvr>
                                        <p:cTn id="25" dur="500" fill="hold"/>
                                        <p:tgtEl>
                                          <p:spTgt spid="1433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14339">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14339">
                                            <p:txEl>
                                              <p:pRg st="4" end="4"/>
                                            </p:txEl>
                                          </p:spTgt>
                                        </p:tgtEl>
                                        <p:attrNameLst>
                                          <p:attrName>style.visibility</p:attrName>
                                        </p:attrNameLst>
                                      </p:cBhvr>
                                      <p:to>
                                        <p:strVal val="visible"/>
                                      </p:to>
                                    </p:set>
                                    <p:anim calcmode="lin" valueType="num">
                                      <p:cBhvr>
                                        <p:cTn id="31" dur="500" fill="hold"/>
                                        <p:tgtEl>
                                          <p:spTgt spid="14339">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14339">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14339">
                                            <p:txEl>
                                              <p:pRg st="5" end="5"/>
                                            </p:txEl>
                                          </p:spTgt>
                                        </p:tgtEl>
                                        <p:attrNameLst>
                                          <p:attrName>style.visibility</p:attrName>
                                        </p:attrNameLst>
                                      </p:cBhvr>
                                      <p:to>
                                        <p:strVal val="visible"/>
                                      </p:to>
                                    </p:set>
                                    <p:anim calcmode="lin" valueType="num">
                                      <p:cBhvr>
                                        <p:cTn id="37" dur="500" fill="hold"/>
                                        <p:tgtEl>
                                          <p:spTgt spid="14339">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14339">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a:bodyPr>
          <a:lstStyle/>
          <a:p>
            <a:pPr fontAlgn="auto">
              <a:spcAft>
                <a:spcPts val="0"/>
              </a:spcAft>
              <a:defRPr/>
            </a:pPr>
            <a:r>
              <a:rPr lang="en-US" sz="4800" dirty="0" smtClean="0">
                <a:solidFill>
                  <a:schemeClr val="accent1">
                    <a:lumMod val="40000"/>
                    <a:lumOff val="60000"/>
                  </a:schemeClr>
                </a:solidFill>
              </a:rPr>
              <a:t>Top Twelve Ideas</a:t>
            </a:r>
          </a:p>
        </p:txBody>
      </p:sp>
      <p:sp>
        <p:nvSpPr>
          <p:cNvPr id="15363" name="Rectangle 3"/>
          <p:cNvSpPr>
            <a:spLocks noGrp="1" noChangeArrowheads="1"/>
          </p:cNvSpPr>
          <p:nvPr>
            <p:ph idx="1"/>
          </p:nvPr>
        </p:nvSpPr>
        <p:spPr/>
        <p:txBody>
          <a:bodyPr/>
          <a:lstStyle/>
          <a:p>
            <a:pPr marL="609600" indent="-609600">
              <a:buSzPct val="100000"/>
              <a:buFont typeface="Wingdings" pitchFamily="2" charset="2"/>
              <a:buAutoNum type="arabicPeriod" startAt="7"/>
            </a:pPr>
            <a:r>
              <a:rPr lang="en-US" smtClean="0"/>
              <a:t>Encourage all to participate</a:t>
            </a:r>
          </a:p>
          <a:p>
            <a:pPr marL="609600" indent="-609600">
              <a:buSzPct val="100000"/>
              <a:buFont typeface="Wingdings" pitchFamily="2" charset="2"/>
              <a:buAutoNum type="arabicPeriod" startAt="7"/>
            </a:pPr>
            <a:r>
              <a:rPr lang="en-US" smtClean="0"/>
              <a:t>Everyone understands agenda &amp; goals</a:t>
            </a:r>
          </a:p>
          <a:p>
            <a:pPr marL="609600" indent="-609600">
              <a:buSzPct val="100000"/>
              <a:buFont typeface="Wingdings" pitchFamily="2" charset="2"/>
              <a:buAutoNum type="arabicPeriod" startAt="7"/>
            </a:pPr>
            <a:r>
              <a:rPr lang="en-US" smtClean="0"/>
              <a:t>Brainstorming is encouraged</a:t>
            </a:r>
          </a:p>
          <a:p>
            <a:pPr marL="609600" indent="-609600">
              <a:buSzPct val="100000"/>
              <a:buFont typeface="Wingdings" pitchFamily="2" charset="2"/>
              <a:buAutoNum type="arabicPeriod" startAt="7"/>
            </a:pPr>
            <a:r>
              <a:rPr lang="en-US" smtClean="0"/>
              <a:t> Encourage sharing of ideas</a:t>
            </a:r>
          </a:p>
          <a:p>
            <a:pPr marL="609600" indent="-609600">
              <a:buSzPct val="100000"/>
              <a:buFont typeface="Wingdings" pitchFamily="2" charset="2"/>
              <a:buAutoNum type="arabicPeriod" startAt="7"/>
            </a:pPr>
            <a:r>
              <a:rPr lang="en-US" smtClean="0"/>
              <a:t> Agreements by consensus</a:t>
            </a:r>
          </a:p>
          <a:p>
            <a:pPr marL="609600" indent="-609600">
              <a:buSzPct val="100000"/>
              <a:buFont typeface="Wingdings" pitchFamily="2" charset="2"/>
              <a:buAutoNum type="arabicPeriod" startAt="7"/>
            </a:pPr>
            <a:r>
              <a:rPr lang="en-US" smtClean="0"/>
              <a:t> Criticism is frank w/o personal attack</a:t>
            </a:r>
          </a:p>
        </p:txBody>
      </p:sp>
      <p:sp>
        <p:nvSpPr>
          <p:cNvPr id="16388" name="Text Box 4"/>
          <p:cNvSpPr txBox="1">
            <a:spLocks noChangeArrowheads="1"/>
          </p:cNvSpPr>
          <p:nvPr/>
        </p:nvSpPr>
        <p:spPr bwMode="auto">
          <a:xfrm>
            <a:off x="685800" y="65532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endParaRPr lang="en-US" sz="2400">
              <a:latin typeface="Tahoma"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p:cTn id="7" dur="500" fill="hold"/>
                                        <p:tgtEl>
                                          <p:spTgt spid="1536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536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5363">
                                            <p:txEl>
                                              <p:pRg st="1" end="1"/>
                                            </p:txEl>
                                          </p:spTgt>
                                        </p:tgtEl>
                                        <p:attrNameLst>
                                          <p:attrName>style.visibility</p:attrName>
                                        </p:attrNameLst>
                                      </p:cBhvr>
                                      <p:to>
                                        <p:strVal val="visible"/>
                                      </p:to>
                                    </p:set>
                                    <p:anim calcmode="lin" valueType="num">
                                      <p:cBhvr>
                                        <p:cTn id="13" dur="500" fill="hold"/>
                                        <p:tgtEl>
                                          <p:spTgt spid="1536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1536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5363">
                                            <p:txEl>
                                              <p:pRg st="2" end="2"/>
                                            </p:txEl>
                                          </p:spTgt>
                                        </p:tgtEl>
                                        <p:attrNameLst>
                                          <p:attrName>style.visibility</p:attrName>
                                        </p:attrNameLst>
                                      </p:cBhvr>
                                      <p:to>
                                        <p:strVal val="visible"/>
                                      </p:to>
                                    </p:set>
                                    <p:anim calcmode="lin" valueType="num">
                                      <p:cBhvr>
                                        <p:cTn id="19" dur="500" fill="hold"/>
                                        <p:tgtEl>
                                          <p:spTgt spid="1536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1536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5363">
                                            <p:txEl>
                                              <p:pRg st="3" end="3"/>
                                            </p:txEl>
                                          </p:spTgt>
                                        </p:tgtEl>
                                        <p:attrNameLst>
                                          <p:attrName>style.visibility</p:attrName>
                                        </p:attrNameLst>
                                      </p:cBhvr>
                                      <p:to>
                                        <p:strVal val="visible"/>
                                      </p:to>
                                    </p:set>
                                    <p:anim calcmode="lin" valueType="num">
                                      <p:cBhvr>
                                        <p:cTn id="25" dur="500" fill="hold"/>
                                        <p:tgtEl>
                                          <p:spTgt spid="1536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1536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15363">
                                            <p:txEl>
                                              <p:pRg st="4" end="4"/>
                                            </p:txEl>
                                          </p:spTgt>
                                        </p:tgtEl>
                                        <p:attrNameLst>
                                          <p:attrName>style.visibility</p:attrName>
                                        </p:attrNameLst>
                                      </p:cBhvr>
                                      <p:to>
                                        <p:strVal val="visible"/>
                                      </p:to>
                                    </p:set>
                                    <p:anim calcmode="lin" valueType="num">
                                      <p:cBhvr>
                                        <p:cTn id="31" dur="500" fill="hold"/>
                                        <p:tgtEl>
                                          <p:spTgt spid="1536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1536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15363">
                                            <p:txEl>
                                              <p:pRg st="5" end="5"/>
                                            </p:txEl>
                                          </p:spTgt>
                                        </p:tgtEl>
                                        <p:attrNameLst>
                                          <p:attrName>style.visibility</p:attrName>
                                        </p:attrNameLst>
                                      </p:cBhvr>
                                      <p:to>
                                        <p:strVal val="visible"/>
                                      </p:to>
                                    </p:set>
                                    <p:anim calcmode="lin" valueType="num">
                                      <p:cBhvr>
                                        <p:cTn id="37" dur="500" fill="hold"/>
                                        <p:tgtEl>
                                          <p:spTgt spid="1536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15363">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762000" y="152400"/>
            <a:ext cx="8382000" cy="1250950"/>
          </a:xfrm>
        </p:spPr>
        <p:txBody>
          <a:bodyPr>
            <a:noAutofit/>
          </a:bodyPr>
          <a:lstStyle/>
          <a:p>
            <a:pPr fontAlgn="auto">
              <a:spcAft>
                <a:spcPts val="0"/>
              </a:spcAft>
              <a:defRPr/>
            </a:pPr>
            <a:r>
              <a:rPr lang="en-US" sz="4400" dirty="0" smtClean="0">
                <a:solidFill>
                  <a:schemeClr val="accent1">
                    <a:lumMod val="40000"/>
                    <a:lumOff val="60000"/>
                  </a:schemeClr>
                </a:solidFill>
              </a:rPr>
              <a:t>Evaluating Meeting Effectiveness</a:t>
            </a:r>
          </a:p>
        </p:txBody>
      </p:sp>
      <p:sp>
        <p:nvSpPr>
          <p:cNvPr id="17411" name="Rectangle 3"/>
          <p:cNvSpPr>
            <a:spLocks noGrp="1" noChangeArrowheads="1"/>
          </p:cNvSpPr>
          <p:nvPr>
            <p:ph idx="1"/>
          </p:nvPr>
        </p:nvSpPr>
        <p:spPr>
          <a:xfrm>
            <a:off x="1219200" y="1676400"/>
            <a:ext cx="7620000" cy="4411663"/>
          </a:xfrm>
        </p:spPr>
        <p:txBody>
          <a:bodyPr/>
          <a:lstStyle/>
          <a:p>
            <a:pPr>
              <a:lnSpc>
                <a:spcPct val="90000"/>
              </a:lnSpc>
            </a:pPr>
            <a:r>
              <a:rPr lang="en-US" sz="2600" dirty="0" smtClean="0"/>
              <a:t> </a:t>
            </a:r>
            <a:r>
              <a:rPr lang="en-US" dirty="0" smtClean="0"/>
              <a:t>Clarity of goals</a:t>
            </a:r>
          </a:p>
          <a:p>
            <a:pPr>
              <a:lnSpc>
                <a:spcPct val="90000"/>
              </a:lnSpc>
            </a:pPr>
            <a:r>
              <a:rPr lang="en-US" dirty="0" smtClean="0"/>
              <a:t> Participation</a:t>
            </a:r>
          </a:p>
          <a:p>
            <a:pPr>
              <a:lnSpc>
                <a:spcPct val="90000"/>
              </a:lnSpc>
            </a:pPr>
            <a:r>
              <a:rPr lang="en-US" dirty="0" smtClean="0"/>
              <a:t> Interaction</a:t>
            </a:r>
          </a:p>
          <a:p>
            <a:pPr>
              <a:lnSpc>
                <a:spcPct val="90000"/>
              </a:lnSpc>
            </a:pPr>
            <a:r>
              <a:rPr lang="en-US" dirty="0" smtClean="0"/>
              <a:t> Individual Contributions</a:t>
            </a:r>
          </a:p>
          <a:p>
            <a:pPr>
              <a:lnSpc>
                <a:spcPct val="90000"/>
              </a:lnSpc>
            </a:pPr>
            <a:r>
              <a:rPr lang="en-US" dirty="0" smtClean="0"/>
              <a:t> Leadership</a:t>
            </a:r>
          </a:p>
          <a:p>
            <a:pPr>
              <a:lnSpc>
                <a:spcPct val="90000"/>
              </a:lnSpc>
            </a:pPr>
            <a:r>
              <a:rPr lang="en-US" dirty="0" smtClean="0"/>
              <a:t> Decision-making process</a:t>
            </a:r>
          </a:p>
          <a:p>
            <a:pPr>
              <a:lnSpc>
                <a:spcPct val="90000"/>
              </a:lnSpc>
            </a:pPr>
            <a:r>
              <a:rPr lang="en-US" dirty="0" smtClean="0"/>
              <a:t> Overall organization</a:t>
            </a:r>
          </a:p>
          <a:p>
            <a:pPr>
              <a:lnSpc>
                <a:spcPct val="90000"/>
              </a:lnSpc>
            </a:pPr>
            <a:r>
              <a:rPr lang="en-US" dirty="0" smtClean="0"/>
              <a:t> Control</a:t>
            </a:r>
          </a:p>
          <a:p>
            <a:pPr>
              <a:lnSpc>
                <a:spcPct val="90000"/>
              </a:lnSpc>
            </a:pPr>
            <a:r>
              <a:rPr lang="en-US" dirty="0" smtClean="0"/>
              <a:t> Productivity</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411">
                                            <p:txEl>
                                              <p:pRg st="1" end="1"/>
                                            </p:txEl>
                                          </p:spTgt>
                                        </p:tgtEl>
                                        <p:attrNameLst>
                                          <p:attrName>style.visibility</p:attrName>
                                        </p:attrNameLst>
                                      </p:cBhvr>
                                      <p:to>
                                        <p:strVal val="visible"/>
                                      </p:to>
                                    </p:set>
                                    <p:anim calcmode="lin" valueType="num">
                                      <p:cBhvr additive="base">
                                        <p:cTn id="13" dur="5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4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411">
                                            <p:txEl>
                                              <p:pRg st="2" end="2"/>
                                            </p:txEl>
                                          </p:spTgt>
                                        </p:tgtEl>
                                        <p:attrNameLst>
                                          <p:attrName>style.visibility</p:attrName>
                                        </p:attrNameLst>
                                      </p:cBhvr>
                                      <p:to>
                                        <p:strVal val="visible"/>
                                      </p:to>
                                    </p:set>
                                    <p:anim calcmode="lin" valueType="num">
                                      <p:cBhvr additive="base">
                                        <p:cTn id="19" dur="5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4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411">
                                            <p:txEl>
                                              <p:pRg st="3" end="3"/>
                                            </p:txEl>
                                          </p:spTgt>
                                        </p:tgtEl>
                                        <p:attrNameLst>
                                          <p:attrName>style.visibility</p:attrName>
                                        </p:attrNameLst>
                                      </p:cBhvr>
                                      <p:to>
                                        <p:strVal val="visible"/>
                                      </p:to>
                                    </p:set>
                                    <p:anim calcmode="lin" valueType="num">
                                      <p:cBhvr additive="base">
                                        <p:cTn id="25" dur="500" fill="hold"/>
                                        <p:tgtEl>
                                          <p:spTgt spid="1741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4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7411">
                                            <p:txEl>
                                              <p:pRg st="4" end="4"/>
                                            </p:txEl>
                                          </p:spTgt>
                                        </p:tgtEl>
                                        <p:attrNameLst>
                                          <p:attrName>style.visibility</p:attrName>
                                        </p:attrNameLst>
                                      </p:cBhvr>
                                      <p:to>
                                        <p:strVal val="visible"/>
                                      </p:to>
                                    </p:set>
                                    <p:anim calcmode="lin" valueType="num">
                                      <p:cBhvr additive="base">
                                        <p:cTn id="31" dur="500" fill="hold"/>
                                        <p:tgtEl>
                                          <p:spTgt spid="1741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741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7411">
                                            <p:txEl>
                                              <p:pRg st="5" end="5"/>
                                            </p:txEl>
                                          </p:spTgt>
                                        </p:tgtEl>
                                        <p:attrNameLst>
                                          <p:attrName>style.visibility</p:attrName>
                                        </p:attrNameLst>
                                      </p:cBhvr>
                                      <p:to>
                                        <p:strVal val="visible"/>
                                      </p:to>
                                    </p:set>
                                    <p:anim calcmode="lin" valueType="num">
                                      <p:cBhvr additive="base">
                                        <p:cTn id="37" dur="500" fill="hold"/>
                                        <p:tgtEl>
                                          <p:spTgt spid="1741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741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7411">
                                            <p:txEl>
                                              <p:pRg st="6" end="6"/>
                                            </p:txEl>
                                          </p:spTgt>
                                        </p:tgtEl>
                                        <p:attrNameLst>
                                          <p:attrName>style.visibility</p:attrName>
                                        </p:attrNameLst>
                                      </p:cBhvr>
                                      <p:to>
                                        <p:strVal val="visible"/>
                                      </p:to>
                                    </p:set>
                                    <p:anim calcmode="lin" valueType="num">
                                      <p:cBhvr additive="base">
                                        <p:cTn id="43" dur="500" fill="hold"/>
                                        <p:tgtEl>
                                          <p:spTgt spid="17411">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741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7411">
                                            <p:txEl>
                                              <p:pRg st="7" end="7"/>
                                            </p:txEl>
                                          </p:spTgt>
                                        </p:tgtEl>
                                        <p:attrNameLst>
                                          <p:attrName>style.visibility</p:attrName>
                                        </p:attrNameLst>
                                      </p:cBhvr>
                                      <p:to>
                                        <p:strVal val="visible"/>
                                      </p:to>
                                    </p:set>
                                    <p:anim calcmode="lin" valueType="num">
                                      <p:cBhvr additive="base">
                                        <p:cTn id="49" dur="500" fill="hold"/>
                                        <p:tgtEl>
                                          <p:spTgt spid="17411">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741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7411">
                                            <p:txEl>
                                              <p:pRg st="8" end="8"/>
                                            </p:txEl>
                                          </p:spTgt>
                                        </p:tgtEl>
                                        <p:attrNameLst>
                                          <p:attrName>style.visibility</p:attrName>
                                        </p:attrNameLst>
                                      </p:cBhvr>
                                      <p:to>
                                        <p:strVal val="visible"/>
                                      </p:to>
                                    </p:set>
                                    <p:anim calcmode="lin" valueType="num">
                                      <p:cBhvr additive="base">
                                        <p:cTn id="55" dur="500" fill="hold"/>
                                        <p:tgtEl>
                                          <p:spTgt spid="17411">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7411">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fontAlgn="auto">
              <a:spcAft>
                <a:spcPts val="0"/>
              </a:spcAft>
              <a:defRPr/>
            </a:pPr>
            <a:r>
              <a:rPr lang="en-US" dirty="0" smtClean="0">
                <a:solidFill>
                  <a:schemeClr val="accent1">
                    <a:lumMod val="40000"/>
                    <a:lumOff val="60000"/>
                  </a:schemeClr>
                </a:solidFill>
              </a:rPr>
              <a:t>For More Ideas</a:t>
            </a:r>
          </a:p>
        </p:txBody>
      </p:sp>
      <p:sp>
        <p:nvSpPr>
          <p:cNvPr id="18435" name="Rectangle 3"/>
          <p:cNvSpPr>
            <a:spLocks noGrp="1" noChangeArrowheads="1"/>
          </p:cNvSpPr>
          <p:nvPr>
            <p:ph idx="1"/>
          </p:nvPr>
        </p:nvSpPr>
        <p:spPr/>
        <p:txBody>
          <a:bodyPr/>
          <a:lstStyle/>
          <a:p>
            <a:pPr>
              <a:buFont typeface="Wingdings" pitchFamily="2" charset="2"/>
              <a:buNone/>
            </a:pPr>
            <a:r>
              <a:rPr lang="en-US" sz="4000" dirty="0" smtClean="0">
                <a:hlinkClick r:id="rId3" action="ppaction://hlinkfile"/>
              </a:rPr>
              <a:t>EffectiveMeetings.com</a:t>
            </a:r>
            <a:endParaRPr lang="en-US" sz="4000" dirty="0" smtClean="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defRPr/>
            </a:pPr>
            <a:r>
              <a:rPr lang="en-US" dirty="0" smtClean="0">
                <a:solidFill>
                  <a:schemeClr val="accent1">
                    <a:lumMod val="40000"/>
                    <a:lumOff val="60000"/>
                  </a:schemeClr>
                </a:solidFill>
              </a:rPr>
              <a:t>Adult Learners</a:t>
            </a:r>
          </a:p>
        </p:txBody>
      </p:sp>
      <p:sp>
        <p:nvSpPr>
          <p:cNvPr id="14339" name="Rectangle 3"/>
          <p:cNvSpPr>
            <a:spLocks noGrp="1" noChangeArrowheads="1"/>
          </p:cNvSpPr>
          <p:nvPr>
            <p:ph idx="1"/>
          </p:nvPr>
        </p:nvSpPr>
        <p:spPr/>
        <p:txBody>
          <a:bodyPr/>
          <a:lstStyle/>
          <a:p>
            <a:pPr marL="0" indent="0">
              <a:buNone/>
            </a:pPr>
            <a:r>
              <a:rPr lang="en-US" sz="3600" b="1" dirty="0" smtClean="0">
                <a:latin typeface="+mj-lt"/>
              </a:rPr>
              <a:t>Motivation</a:t>
            </a:r>
            <a:r>
              <a:rPr lang="en-US" dirty="0" smtClean="0">
                <a:latin typeface="Arial Black" pitchFamily="34" charset="0"/>
              </a:rPr>
              <a:t> </a:t>
            </a:r>
          </a:p>
          <a:p>
            <a:pPr marL="0" indent="0">
              <a:buNone/>
            </a:pPr>
            <a:r>
              <a:rPr lang="en-US" sz="2800" dirty="0" smtClean="0"/>
              <a:t>Adults learn things that are:</a:t>
            </a:r>
          </a:p>
          <a:p>
            <a:pPr marL="914400" lvl="1" indent="-457200">
              <a:buSzPct val="70000"/>
              <a:buFont typeface="Wingdings" pitchFamily="2" charset="2"/>
              <a:buChar char="l"/>
            </a:pPr>
            <a:r>
              <a:rPr lang="en-US" dirty="0" smtClean="0"/>
              <a:t>Relevant </a:t>
            </a:r>
          </a:p>
          <a:p>
            <a:pPr marL="914400" lvl="1" indent="-457200">
              <a:buSzPct val="70000"/>
              <a:buFont typeface="Wingdings" pitchFamily="2" charset="2"/>
              <a:buChar char="l"/>
            </a:pPr>
            <a:r>
              <a:rPr lang="en-US" dirty="0" smtClean="0"/>
              <a:t>Practical</a:t>
            </a:r>
          </a:p>
          <a:p>
            <a:pPr marL="914400" lvl="1" indent="-457200">
              <a:buSzPct val="70000"/>
              <a:buFont typeface="Wingdings" pitchFamily="2" charset="2"/>
              <a:buChar char="l"/>
            </a:pPr>
            <a:r>
              <a:rPr lang="en-US" dirty="0" smtClean="0"/>
              <a:t>Have to learn to:</a:t>
            </a:r>
          </a:p>
          <a:p>
            <a:pPr marL="1295400" lvl="2" indent="-381000"/>
            <a:r>
              <a:rPr lang="en-US" dirty="0" smtClean="0"/>
              <a:t>Solve problems</a:t>
            </a:r>
          </a:p>
          <a:p>
            <a:pPr marL="1295400" lvl="2" indent="-381000"/>
            <a:r>
              <a:rPr lang="en-US" dirty="0" smtClean="0"/>
              <a:t>Help manage work situations</a:t>
            </a:r>
          </a:p>
          <a:p>
            <a:pPr marL="1295400" lvl="2" indent="-381000"/>
            <a:r>
              <a:rPr lang="en-US" dirty="0" smtClean="0"/>
              <a:t>Help them cope with life-changes and events</a:t>
            </a:r>
          </a:p>
          <a:p>
            <a:pPr marL="1295400" lvl="2" indent="-381000"/>
            <a:endParaRPr lang="en-US" dirty="0" smtClean="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3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43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43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433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4339">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14339">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14339">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1433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bldLvl="2"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1"/>
          </p:nvPr>
        </p:nvSpPr>
        <p:spPr>
          <a:xfrm>
            <a:off x="1182688" y="1828800"/>
            <a:ext cx="7580312" cy="4648200"/>
          </a:xfrm>
        </p:spPr>
        <p:txBody>
          <a:bodyPr/>
          <a:lstStyle/>
          <a:p>
            <a:r>
              <a:rPr lang="en-US" dirty="0" smtClean="0"/>
              <a:t>Mike Brown – </a:t>
            </a:r>
            <a:r>
              <a:rPr lang="en-US" dirty="0" smtClean="0"/>
              <a:t>Moderator</a:t>
            </a:r>
            <a:endParaRPr lang="en-US" dirty="0" smtClean="0"/>
          </a:p>
          <a:p>
            <a:r>
              <a:rPr lang="en-US" dirty="0" smtClean="0"/>
              <a:t>Ray Ledgerwood – </a:t>
            </a:r>
            <a:r>
              <a:rPr lang="en-US" dirty="0" smtClean="0"/>
              <a:t>Presenter </a:t>
            </a:r>
            <a:endParaRPr lang="en-US" dirty="0" smtClean="0"/>
          </a:p>
          <a:p>
            <a:pPr>
              <a:buNone/>
            </a:pPr>
            <a:r>
              <a:rPr lang="en-US" sz="1800" dirty="0" smtClean="0"/>
              <a:t>	Board Works by Ledgerwood </a:t>
            </a:r>
          </a:p>
          <a:p>
            <a:r>
              <a:rPr lang="en-US" dirty="0" smtClean="0"/>
              <a:t>Join the audio at: </a:t>
            </a:r>
          </a:p>
          <a:p>
            <a:pPr lvl="1"/>
            <a:r>
              <a:rPr lang="en-US" dirty="0" smtClean="0"/>
              <a:t>646.307.1707 </a:t>
            </a:r>
          </a:p>
          <a:p>
            <a:pPr lvl="1"/>
            <a:r>
              <a:rPr lang="en-US" dirty="0" smtClean="0"/>
              <a:t>access code: 562-484-181</a:t>
            </a:r>
          </a:p>
          <a:p>
            <a:r>
              <a:rPr lang="en-US" dirty="0" smtClean="0"/>
              <a:t>Join on the web at:</a:t>
            </a:r>
          </a:p>
          <a:p>
            <a:pPr lvl="1"/>
            <a:r>
              <a:rPr lang="en-US" dirty="0" smtClean="0">
                <a:hlinkClick r:id="rId2"/>
              </a:rPr>
              <a:t>www.joingotowebinar.com</a:t>
            </a:r>
            <a:r>
              <a:rPr lang="en-US" dirty="0" smtClean="0"/>
              <a:t> </a:t>
            </a:r>
          </a:p>
          <a:p>
            <a:pPr lvl="1"/>
            <a:r>
              <a:rPr lang="en-US" dirty="0" smtClean="0"/>
              <a:t>webinar ID: 829-266-929</a:t>
            </a:r>
          </a:p>
          <a:p>
            <a:pPr>
              <a:buNone/>
            </a:pPr>
            <a:r>
              <a:rPr lang="en-US" dirty="0" smtClean="0"/>
              <a:t/>
            </a:r>
            <a:br>
              <a:rPr lang="en-US" dirty="0" smtClean="0"/>
            </a:br>
            <a:endParaRPr lang="en-US" dirty="0"/>
          </a:p>
        </p:txBody>
      </p:sp>
      <p:sp>
        <p:nvSpPr>
          <p:cNvPr id="4" name="Title 3"/>
          <p:cNvSpPr>
            <a:spLocks noGrp="1"/>
          </p:cNvSpPr>
          <p:nvPr>
            <p:ph type="title"/>
          </p:nvPr>
        </p:nvSpPr>
        <p:spPr/>
        <p:txBody>
          <a:bodyPr/>
          <a:lstStyle/>
          <a:p>
            <a:r>
              <a:rPr lang="en-US" dirty="0" smtClean="0"/>
              <a:t>Welcome  to NASCAs Webinar</a:t>
            </a:r>
            <a:endParaRPr lang="en-US" dirty="0"/>
          </a:p>
        </p:txBody>
      </p:sp>
    </p:spTree>
    <p:extLst>
      <p:ext uri="{BB962C8B-B14F-4D97-AF65-F5344CB8AC3E}">
        <p14:creationId xmlns:p14="http://schemas.microsoft.com/office/powerpoint/2010/main" val="262641241"/>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defRPr/>
            </a:pPr>
            <a:r>
              <a:rPr lang="en-US" dirty="0" smtClean="0">
                <a:solidFill>
                  <a:schemeClr val="accent1">
                    <a:lumMod val="40000"/>
                    <a:lumOff val="60000"/>
                  </a:schemeClr>
                </a:solidFill>
              </a:rPr>
              <a:t>Adult Learners</a:t>
            </a:r>
          </a:p>
        </p:txBody>
      </p:sp>
      <p:sp>
        <p:nvSpPr>
          <p:cNvPr id="15363" name="Rectangle 3"/>
          <p:cNvSpPr>
            <a:spLocks noGrp="1" noChangeArrowheads="1"/>
          </p:cNvSpPr>
          <p:nvPr>
            <p:ph idx="1"/>
          </p:nvPr>
        </p:nvSpPr>
        <p:spPr/>
        <p:txBody>
          <a:bodyPr/>
          <a:lstStyle/>
          <a:p>
            <a:pPr marL="590550" indent="-590550">
              <a:lnSpc>
                <a:spcPct val="90000"/>
              </a:lnSpc>
              <a:buSzTx/>
              <a:buFont typeface="Wingdings" pitchFamily="2" charset="2"/>
              <a:buNone/>
            </a:pPr>
            <a:r>
              <a:rPr lang="en-US" b="1" dirty="0" smtClean="0"/>
              <a:t>Strong Secondary Motivators</a:t>
            </a:r>
          </a:p>
          <a:p>
            <a:pPr marL="952500" lvl="1" indent="-495300">
              <a:lnSpc>
                <a:spcPct val="90000"/>
              </a:lnSpc>
              <a:buSzPct val="70000"/>
              <a:buFont typeface="Wingdings" pitchFamily="2" charset="2"/>
              <a:buChar char="l"/>
            </a:pPr>
            <a:r>
              <a:rPr lang="en-US" dirty="0" smtClean="0"/>
              <a:t>Self-esteem</a:t>
            </a:r>
          </a:p>
          <a:p>
            <a:pPr marL="952500" lvl="1" indent="-495300">
              <a:lnSpc>
                <a:spcPct val="90000"/>
              </a:lnSpc>
              <a:buSzPct val="70000"/>
              <a:buFont typeface="Wingdings" pitchFamily="2" charset="2"/>
              <a:buChar char="l"/>
            </a:pPr>
            <a:r>
              <a:rPr lang="en-US" dirty="0" smtClean="0"/>
              <a:t>Personal pleasure</a:t>
            </a:r>
          </a:p>
          <a:p>
            <a:pPr marL="590550" indent="-590550">
              <a:lnSpc>
                <a:spcPct val="90000"/>
              </a:lnSpc>
              <a:buSzTx/>
              <a:buFont typeface="Wingdings" pitchFamily="2" charset="2"/>
              <a:buNone/>
            </a:pPr>
            <a:endParaRPr lang="en-US" b="1" dirty="0" smtClean="0">
              <a:solidFill>
                <a:schemeClr val="bg2"/>
              </a:solidFill>
            </a:endParaRPr>
          </a:p>
          <a:p>
            <a:pPr marL="590550" indent="-590550">
              <a:lnSpc>
                <a:spcPct val="90000"/>
              </a:lnSpc>
              <a:buSzTx/>
              <a:buFont typeface="Wingdings" pitchFamily="2" charset="2"/>
              <a:buNone/>
            </a:pPr>
            <a:r>
              <a:rPr lang="en-US" b="1" dirty="0" smtClean="0"/>
              <a:t>Physically &amp; psychologically comfortable</a:t>
            </a:r>
          </a:p>
          <a:p>
            <a:pPr marL="952500" lvl="1" indent="-495300">
              <a:lnSpc>
                <a:spcPct val="90000"/>
              </a:lnSpc>
              <a:buSzPct val="70000"/>
              <a:buFont typeface="Wingdings" pitchFamily="2" charset="2"/>
              <a:buChar char="l"/>
            </a:pPr>
            <a:r>
              <a:rPr lang="en-US" dirty="0" smtClean="0"/>
              <a:t>Physical needs</a:t>
            </a:r>
          </a:p>
          <a:p>
            <a:pPr marL="952500" lvl="1" indent="-495300">
              <a:lnSpc>
                <a:spcPct val="90000"/>
              </a:lnSpc>
              <a:buSzPct val="70000"/>
              <a:buFont typeface="Wingdings" pitchFamily="2" charset="2"/>
              <a:buChar char="l"/>
            </a:pPr>
            <a:r>
              <a:rPr lang="en-US" dirty="0" smtClean="0"/>
              <a:t>Emotional &amp; psychological needs</a:t>
            </a:r>
          </a:p>
          <a:p>
            <a:pPr marL="590550" indent="-590550">
              <a:lnSpc>
                <a:spcPct val="90000"/>
              </a:lnSpc>
              <a:buSzTx/>
              <a:buFont typeface="Wingdings" pitchFamily="2" charset="2"/>
              <a:buNone/>
            </a:pPr>
            <a:endParaRPr lang="en-US" dirty="0" smtClean="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dissolve">
                                      <p:cBhvr>
                                        <p:cTn id="7" dur="500"/>
                                        <p:tgtEl>
                                          <p:spTgt spid="1536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5363">
                                            <p:txEl>
                                              <p:pRg st="1" end="1"/>
                                            </p:txEl>
                                          </p:spTgt>
                                        </p:tgtEl>
                                        <p:attrNameLst>
                                          <p:attrName>style.visibility</p:attrName>
                                        </p:attrNameLst>
                                      </p:cBhvr>
                                      <p:to>
                                        <p:strVal val="visible"/>
                                      </p:to>
                                    </p:set>
                                    <p:animEffect transition="in" filter="dissolve">
                                      <p:cBhvr>
                                        <p:cTn id="10" dur="500"/>
                                        <p:tgtEl>
                                          <p:spTgt spid="15363">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5363">
                                            <p:txEl>
                                              <p:pRg st="2" end="2"/>
                                            </p:txEl>
                                          </p:spTgt>
                                        </p:tgtEl>
                                        <p:attrNameLst>
                                          <p:attrName>style.visibility</p:attrName>
                                        </p:attrNameLst>
                                      </p:cBhvr>
                                      <p:to>
                                        <p:strVal val="visible"/>
                                      </p:to>
                                    </p:set>
                                    <p:animEffect transition="in" filter="dissolve">
                                      <p:cBhvr>
                                        <p:cTn id="13" dur="500"/>
                                        <p:tgtEl>
                                          <p:spTgt spid="15363">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5363">
                                            <p:txEl>
                                              <p:pRg st="4" end="4"/>
                                            </p:txEl>
                                          </p:spTgt>
                                        </p:tgtEl>
                                        <p:attrNameLst>
                                          <p:attrName>style.visibility</p:attrName>
                                        </p:attrNameLst>
                                      </p:cBhvr>
                                      <p:to>
                                        <p:strVal val="visible"/>
                                      </p:to>
                                    </p:set>
                                    <p:animEffect transition="in" filter="dissolve">
                                      <p:cBhvr>
                                        <p:cTn id="18" dur="500"/>
                                        <p:tgtEl>
                                          <p:spTgt spid="15363">
                                            <p:txEl>
                                              <p:pRg st="4" end="4"/>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15363">
                                            <p:txEl>
                                              <p:pRg st="5" end="5"/>
                                            </p:txEl>
                                          </p:spTgt>
                                        </p:tgtEl>
                                        <p:attrNameLst>
                                          <p:attrName>style.visibility</p:attrName>
                                        </p:attrNameLst>
                                      </p:cBhvr>
                                      <p:to>
                                        <p:strVal val="visible"/>
                                      </p:to>
                                    </p:set>
                                    <p:animEffect transition="in" filter="dissolve">
                                      <p:cBhvr>
                                        <p:cTn id="21" dur="500"/>
                                        <p:tgtEl>
                                          <p:spTgt spid="15363">
                                            <p:txEl>
                                              <p:pRg st="5" end="5"/>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15363">
                                            <p:txEl>
                                              <p:pRg st="6" end="6"/>
                                            </p:txEl>
                                          </p:spTgt>
                                        </p:tgtEl>
                                        <p:attrNameLst>
                                          <p:attrName>style.visibility</p:attrName>
                                        </p:attrNameLst>
                                      </p:cBhvr>
                                      <p:to>
                                        <p:strVal val="visible"/>
                                      </p:to>
                                    </p:set>
                                    <p:animEffect transition="in" filter="dissolve">
                                      <p:cBhvr>
                                        <p:cTn id="24" dur="500"/>
                                        <p:tgtEl>
                                          <p:spTgt spid="1536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defRPr/>
            </a:pPr>
            <a:r>
              <a:rPr lang="en-US" dirty="0" smtClean="0">
                <a:solidFill>
                  <a:schemeClr val="accent1">
                    <a:lumMod val="40000"/>
                    <a:lumOff val="60000"/>
                  </a:schemeClr>
                </a:solidFill>
              </a:rPr>
              <a:t>Adult Learners</a:t>
            </a:r>
          </a:p>
        </p:txBody>
      </p:sp>
      <p:sp>
        <p:nvSpPr>
          <p:cNvPr id="16387" name="Rectangle 3"/>
          <p:cNvSpPr>
            <a:spLocks noGrp="1" noChangeArrowheads="1"/>
          </p:cNvSpPr>
          <p:nvPr>
            <p:ph idx="1"/>
          </p:nvPr>
        </p:nvSpPr>
        <p:spPr>
          <a:xfrm>
            <a:off x="1219200" y="1676400"/>
            <a:ext cx="7696200" cy="4419600"/>
          </a:xfrm>
        </p:spPr>
        <p:txBody>
          <a:bodyPr/>
          <a:lstStyle/>
          <a:p>
            <a:pPr marL="533400" indent="-533400">
              <a:buSzTx/>
              <a:buFont typeface="Wingdings" pitchFamily="2" charset="2"/>
              <a:buNone/>
            </a:pPr>
            <a:r>
              <a:rPr lang="en-US" dirty="0" smtClean="0"/>
              <a:t> </a:t>
            </a:r>
            <a:r>
              <a:rPr lang="en-US" b="1" dirty="0" smtClean="0"/>
              <a:t>Bring life experience, knowledge, expectations</a:t>
            </a:r>
          </a:p>
          <a:p>
            <a:pPr marL="914400" lvl="1" indent="-457200">
              <a:buSzPct val="70000"/>
              <a:buFont typeface="Wingdings" pitchFamily="2" charset="2"/>
              <a:buChar char="l"/>
            </a:pPr>
            <a:r>
              <a:rPr lang="en-US" dirty="0" smtClean="0"/>
              <a:t>Acknowledge tap it, use it</a:t>
            </a:r>
          </a:p>
          <a:p>
            <a:pPr marL="914400" lvl="1" indent="-457200">
              <a:buSzPct val="70000"/>
              <a:buFont typeface="Wingdings" pitchFamily="2" charset="2"/>
              <a:buChar char="l"/>
            </a:pPr>
            <a:r>
              <a:rPr lang="en-US" dirty="0" smtClean="0"/>
              <a:t>Expectations</a:t>
            </a:r>
          </a:p>
          <a:p>
            <a:pPr marL="914400" lvl="1" indent="-457200">
              <a:buSzPct val="70000"/>
              <a:buFont typeface="Wingdings" pitchFamily="2" charset="2"/>
              <a:buNone/>
            </a:pPr>
            <a:endParaRPr lang="en-US" sz="1000" dirty="0" smtClean="0"/>
          </a:p>
          <a:p>
            <a:pPr marL="533400" indent="-533400">
              <a:buSzTx/>
              <a:buFont typeface="Wingdings" pitchFamily="2" charset="2"/>
              <a:buNone/>
            </a:pPr>
            <a:r>
              <a:rPr lang="en-US" b="1" dirty="0" smtClean="0"/>
              <a:t>New knowledge integrated</a:t>
            </a:r>
          </a:p>
          <a:p>
            <a:pPr marL="914400" lvl="1" indent="-457200">
              <a:buSzPct val="70000"/>
              <a:buFont typeface="Wingdings" pitchFamily="2" charset="2"/>
              <a:buChar char="l"/>
            </a:pPr>
            <a:r>
              <a:rPr lang="en-US" dirty="0" smtClean="0"/>
              <a:t>New learning not fitting old - rejected</a:t>
            </a:r>
          </a:p>
          <a:p>
            <a:pPr marL="914400" lvl="1" indent="-457200">
              <a:buSzPct val="70000"/>
              <a:buFont typeface="Wingdings" pitchFamily="2" charset="2"/>
              <a:buChar char="l"/>
            </a:pPr>
            <a:r>
              <a:rPr lang="en-US" dirty="0" smtClean="0"/>
              <a:t>Bridge by asking questions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dissolve">
                                      <p:cBhvr>
                                        <p:cTn id="7" dur="500"/>
                                        <p:tgtEl>
                                          <p:spTgt spid="16387">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6387">
                                            <p:txEl>
                                              <p:pRg st="1" end="1"/>
                                            </p:txEl>
                                          </p:spTgt>
                                        </p:tgtEl>
                                        <p:attrNameLst>
                                          <p:attrName>style.visibility</p:attrName>
                                        </p:attrNameLst>
                                      </p:cBhvr>
                                      <p:to>
                                        <p:strVal val="visible"/>
                                      </p:to>
                                    </p:set>
                                    <p:animEffect transition="in" filter="dissolve">
                                      <p:cBhvr>
                                        <p:cTn id="10" dur="500"/>
                                        <p:tgtEl>
                                          <p:spTgt spid="16387">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6387">
                                            <p:txEl>
                                              <p:pRg st="2" end="2"/>
                                            </p:txEl>
                                          </p:spTgt>
                                        </p:tgtEl>
                                        <p:attrNameLst>
                                          <p:attrName>style.visibility</p:attrName>
                                        </p:attrNameLst>
                                      </p:cBhvr>
                                      <p:to>
                                        <p:strVal val="visible"/>
                                      </p:to>
                                    </p:set>
                                    <p:animEffect transition="in" filter="dissolve">
                                      <p:cBhvr>
                                        <p:cTn id="13" dur="500"/>
                                        <p:tgtEl>
                                          <p:spTgt spid="16387">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6387">
                                            <p:txEl>
                                              <p:pRg st="4" end="4"/>
                                            </p:txEl>
                                          </p:spTgt>
                                        </p:tgtEl>
                                        <p:attrNameLst>
                                          <p:attrName>style.visibility</p:attrName>
                                        </p:attrNameLst>
                                      </p:cBhvr>
                                      <p:to>
                                        <p:strVal val="visible"/>
                                      </p:to>
                                    </p:set>
                                    <p:animEffect transition="in" filter="dissolve">
                                      <p:cBhvr>
                                        <p:cTn id="18" dur="500"/>
                                        <p:tgtEl>
                                          <p:spTgt spid="16387">
                                            <p:txEl>
                                              <p:pRg st="4" end="4"/>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16387">
                                            <p:txEl>
                                              <p:pRg st="5" end="5"/>
                                            </p:txEl>
                                          </p:spTgt>
                                        </p:tgtEl>
                                        <p:attrNameLst>
                                          <p:attrName>style.visibility</p:attrName>
                                        </p:attrNameLst>
                                      </p:cBhvr>
                                      <p:to>
                                        <p:strVal val="visible"/>
                                      </p:to>
                                    </p:set>
                                    <p:animEffect transition="in" filter="dissolve">
                                      <p:cBhvr>
                                        <p:cTn id="21" dur="500"/>
                                        <p:tgtEl>
                                          <p:spTgt spid="16387">
                                            <p:txEl>
                                              <p:pRg st="5" end="5"/>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16387">
                                            <p:txEl>
                                              <p:pRg st="6" end="6"/>
                                            </p:txEl>
                                          </p:spTgt>
                                        </p:tgtEl>
                                        <p:attrNameLst>
                                          <p:attrName>style.visibility</p:attrName>
                                        </p:attrNameLst>
                                      </p:cBhvr>
                                      <p:to>
                                        <p:strVal val="visible"/>
                                      </p:to>
                                    </p:set>
                                    <p:animEffect transition="in" filter="dissolve">
                                      <p:cBhvr>
                                        <p:cTn id="24" dur="500"/>
                                        <p:tgtEl>
                                          <p:spTgt spid="1638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defRPr/>
            </a:pPr>
            <a:r>
              <a:rPr lang="en-US" dirty="0" smtClean="0">
                <a:solidFill>
                  <a:schemeClr val="accent1">
                    <a:lumMod val="40000"/>
                    <a:lumOff val="60000"/>
                  </a:schemeClr>
                </a:solidFill>
              </a:rPr>
              <a:t>Adult Learners</a:t>
            </a:r>
          </a:p>
        </p:txBody>
      </p:sp>
      <p:sp>
        <p:nvSpPr>
          <p:cNvPr id="17411" name="Rectangle 3"/>
          <p:cNvSpPr>
            <a:spLocks noGrp="1" noChangeArrowheads="1"/>
          </p:cNvSpPr>
          <p:nvPr>
            <p:ph idx="1"/>
          </p:nvPr>
        </p:nvSpPr>
        <p:spPr>
          <a:xfrm>
            <a:off x="1219200" y="1524000"/>
            <a:ext cx="7924800" cy="4191000"/>
          </a:xfrm>
        </p:spPr>
        <p:txBody>
          <a:bodyPr/>
          <a:lstStyle/>
          <a:p>
            <a:pPr marL="533400" indent="-533400">
              <a:buSzTx/>
              <a:buFont typeface="Wingdings" pitchFamily="2" charset="2"/>
              <a:buNone/>
            </a:pPr>
            <a:r>
              <a:rPr lang="en-US" b="1" dirty="0" smtClean="0"/>
              <a:t>Actively involved</a:t>
            </a:r>
          </a:p>
          <a:p>
            <a:pPr marL="914400" lvl="1" indent="-457200">
              <a:buSzPct val="70000"/>
              <a:buFont typeface="Wingdings" pitchFamily="2" charset="2"/>
              <a:buChar char="l"/>
            </a:pPr>
            <a:r>
              <a:rPr lang="en-US" dirty="0" smtClean="0"/>
              <a:t>Discussions, exercises, activities</a:t>
            </a:r>
          </a:p>
          <a:p>
            <a:pPr marL="914400" lvl="1" indent="-457200">
              <a:buSzPct val="70000"/>
              <a:buFont typeface="Wingdings" pitchFamily="2" charset="2"/>
              <a:buChar char="l"/>
            </a:pPr>
            <a:r>
              <a:rPr lang="en-US" dirty="0" smtClean="0"/>
              <a:t>Expectations, managing, evaluation</a:t>
            </a:r>
          </a:p>
          <a:p>
            <a:pPr marL="914400" lvl="1" indent="-457200">
              <a:buSzPct val="70000"/>
              <a:buFont typeface="Wingdings" pitchFamily="2" charset="2"/>
              <a:buNone/>
            </a:pPr>
            <a:endParaRPr lang="en-US" sz="800" dirty="0" smtClean="0"/>
          </a:p>
          <a:p>
            <a:pPr marL="533400" indent="-533400">
              <a:buSzTx/>
              <a:buFont typeface="Wingdings" pitchFamily="2" charset="2"/>
              <a:buNone/>
            </a:pPr>
            <a:r>
              <a:rPr lang="en-US" b="1" dirty="0" smtClean="0"/>
              <a:t>Secretly fear failure</a:t>
            </a:r>
          </a:p>
          <a:p>
            <a:pPr marL="914400" lvl="1" indent="-457200">
              <a:buSzPct val="70000"/>
              <a:buFont typeface="Wingdings" pitchFamily="2" charset="2"/>
              <a:buChar char="l"/>
            </a:pPr>
            <a:r>
              <a:rPr lang="en-US" dirty="0" smtClean="0"/>
              <a:t>Resist grading</a:t>
            </a:r>
          </a:p>
          <a:p>
            <a:pPr marL="914400" lvl="1" indent="-457200">
              <a:buSzPct val="70000"/>
              <a:buFont typeface="Wingdings" pitchFamily="2" charset="2"/>
              <a:buChar char="l"/>
            </a:pPr>
            <a:r>
              <a:rPr lang="en-US" dirty="0" smtClean="0"/>
              <a:t>Learn to do things better</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dissolve">
                                      <p:cBhvr>
                                        <p:cTn id="7" dur="500"/>
                                        <p:tgtEl>
                                          <p:spTgt spid="17411">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7411">
                                            <p:txEl>
                                              <p:pRg st="1" end="1"/>
                                            </p:txEl>
                                          </p:spTgt>
                                        </p:tgtEl>
                                        <p:attrNameLst>
                                          <p:attrName>style.visibility</p:attrName>
                                        </p:attrNameLst>
                                      </p:cBhvr>
                                      <p:to>
                                        <p:strVal val="visible"/>
                                      </p:to>
                                    </p:set>
                                    <p:animEffect transition="in" filter="dissolve">
                                      <p:cBhvr>
                                        <p:cTn id="10" dur="500"/>
                                        <p:tgtEl>
                                          <p:spTgt spid="17411">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7411">
                                            <p:txEl>
                                              <p:pRg st="2" end="2"/>
                                            </p:txEl>
                                          </p:spTgt>
                                        </p:tgtEl>
                                        <p:attrNameLst>
                                          <p:attrName>style.visibility</p:attrName>
                                        </p:attrNameLst>
                                      </p:cBhvr>
                                      <p:to>
                                        <p:strVal val="visible"/>
                                      </p:to>
                                    </p:set>
                                    <p:animEffect transition="in" filter="dissolve">
                                      <p:cBhvr>
                                        <p:cTn id="13" dur="500"/>
                                        <p:tgtEl>
                                          <p:spTgt spid="17411">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7411">
                                            <p:txEl>
                                              <p:pRg st="4" end="4"/>
                                            </p:txEl>
                                          </p:spTgt>
                                        </p:tgtEl>
                                        <p:attrNameLst>
                                          <p:attrName>style.visibility</p:attrName>
                                        </p:attrNameLst>
                                      </p:cBhvr>
                                      <p:to>
                                        <p:strVal val="visible"/>
                                      </p:to>
                                    </p:set>
                                    <p:animEffect transition="in" filter="dissolve">
                                      <p:cBhvr>
                                        <p:cTn id="18" dur="500"/>
                                        <p:tgtEl>
                                          <p:spTgt spid="17411">
                                            <p:txEl>
                                              <p:pRg st="4" end="4"/>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17411">
                                            <p:txEl>
                                              <p:pRg st="5" end="5"/>
                                            </p:txEl>
                                          </p:spTgt>
                                        </p:tgtEl>
                                        <p:attrNameLst>
                                          <p:attrName>style.visibility</p:attrName>
                                        </p:attrNameLst>
                                      </p:cBhvr>
                                      <p:to>
                                        <p:strVal val="visible"/>
                                      </p:to>
                                    </p:set>
                                    <p:animEffect transition="in" filter="dissolve">
                                      <p:cBhvr>
                                        <p:cTn id="21" dur="500"/>
                                        <p:tgtEl>
                                          <p:spTgt spid="17411">
                                            <p:txEl>
                                              <p:pRg st="5" end="5"/>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17411">
                                            <p:txEl>
                                              <p:pRg st="6" end="6"/>
                                            </p:txEl>
                                          </p:spTgt>
                                        </p:tgtEl>
                                        <p:attrNameLst>
                                          <p:attrName>style.visibility</p:attrName>
                                        </p:attrNameLst>
                                      </p:cBhvr>
                                      <p:to>
                                        <p:strVal val="visible"/>
                                      </p:to>
                                    </p:set>
                                    <p:animEffect transition="in" filter="dissolve">
                                      <p:cBhvr>
                                        <p:cTn id="24" dur="500"/>
                                        <p:tgtEl>
                                          <p:spTgt spid="174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defRPr/>
            </a:pPr>
            <a:r>
              <a:rPr lang="en-US" dirty="0" smtClean="0">
                <a:solidFill>
                  <a:schemeClr val="accent1">
                    <a:lumMod val="40000"/>
                    <a:lumOff val="60000"/>
                  </a:schemeClr>
                </a:solidFill>
              </a:rPr>
              <a:t>Basic Learning Process</a:t>
            </a:r>
          </a:p>
        </p:txBody>
      </p:sp>
      <p:sp>
        <p:nvSpPr>
          <p:cNvPr id="18435" name="Rectangle 3"/>
          <p:cNvSpPr>
            <a:spLocks noGrp="1" noChangeArrowheads="1"/>
          </p:cNvSpPr>
          <p:nvPr>
            <p:ph idx="1"/>
          </p:nvPr>
        </p:nvSpPr>
        <p:spPr/>
        <p:txBody>
          <a:bodyPr/>
          <a:lstStyle/>
          <a:p>
            <a:r>
              <a:rPr lang="en-US" dirty="0" smtClean="0"/>
              <a:t>Learning Climate</a:t>
            </a:r>
          </a:p>
          <a:p>
            <a:r>
              <a:rPr lang="en-US" dirty="0" smtClean="0"/>
              <a:t>Desire, Interest or Need</a:t>
            </a:r>
          </a:p>
          <a:p>
            <a:r>
              <a:rPr lang="en-US" dirty="0" smtClean="0"/>
              <a:t>Understanding</a:t>
            </a:r>
          </a:p>
          <a:p>
            <a:r>
              <a:rPr lang="en-US" dirty="0" smtClean="0"/>
              <a:t>Mental Models</a:t>
            </a:r>
          </a:p>
          <a:p>
            <a:r>
              <a:rPr lang="en-US" dirty="0" smtClean="0"/>
              <a:t>Application</a:t>
            </a:r>
          </a:p>
          <a:p>
            <a:r>
              <a:rPr lang="en-US" dirty="0" smtClean="0"/>
              <a:t>Feedback</a:t>
            </a:r>
          </a:p>
          <a:p>
            <a:endParaRPr lang="en-US" dirty="0" smtClean="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dissolve">
                                      <p:cBhvr>
                                        <p:cTn id="7" dur="500"/>
                                        <p:tgtEl>
                                          <p:spTgt spid="184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dissolve">
                                      <p:cBhvr>
                                        <p:cTn id="12" dur="500"/>
                                        <p:tgtEl>
                                          <p:spTgt spid="184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dissolve">
                                      <p:cBhvr>
                                        <p:cTn id="17" dur="500"/>
                                        <p:tgtEl>
                                          <p:spTgt spid="1843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8435">
                                            <p:txEl>
                                              <p:pRg st="3" end="3"/>
                                            </p:txEl>
                                          </p:spTgt>
                                        </p:tgtEl>
                                        <p:attrNameLst>
                                          <p:attrName>style.visibility</p:attrName>
                                        </p:attrNameLst>
                                      </p:cBhvr>
                                      <p:to>
                                        <p:strVal val="visible"/>
                                      </p:to>
                                    </p:set>
                                    <p:animEffect transition="in" filter="dissolve">
                                      <p:cBhvr>
                                        <p:cTn id="22" dur="500"/>
                                        <p:tgtEl>
                                          <p:spTgt spid="1843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8435">
                                            <p:txEl>
                                              <p:pRg st="4" end="4"/>
                                            </p:txEl>
                                          </p:spTgt>
                                        </p:tgtEl>
                                        <p:attrNameLst>
                                          <p:attrName>style.visibility</p:attrName>
                                        </p:attrNameLst>
                                      </p:cBhvr>
                                      <p:to>
                                        <p:strVal val="visible"/>
                                      </p:to>
                                    </p:set>
                                    <p:animEffect transition="in" filter="dissolve">
                                      <p:cBhvr>
                                        <p:cTn id="27" dur="500"/>
                                        <p:tgtEl>
                                          <p:spTgt spid="1843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8435">
                                            <p:txEl>
                                              <p:pRg st="5" end="5"/>
                                            </p:txEl>
                                          </p:spTgt>
                                        </p:tgtEl>
                                        <p:attrNameLst>
                                          <p:attrName>style.visibility</p:attrName>
                                        </p:attrNameLst>
                                      </p:cBhvr>
                                      <p:to>
                                        <p:strVal val="visible"/>
                                      </p:to>
                                    </p:set>
                                    <p:animEffect transition="in" filter="dissolve">
                                      <p:cBhvr>
                                        <p:cTn id="32" dur="500"/>
                                        <p:tgtEl>
                                          <p:spTgt spid="1843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defRPr/>
            </a:pPr>
            <a:r>
              <a:rPr lang="en-US" dirty="0" smtClean="0">
                <a:solidFill>
                  <a:schemeClr val="accent1">
                    <a:lumMod val="40000"/>
                    <a:lumOff val="60000"/>
                  </a:schemeClr>
                </a:solidFill>
              </a:rPr>
              <a:t>Sponsor’s Request</a:t>
            </a:r>
          </a:p>
        </p:txBody>
      </p:sp>
      <p:sp>
        <p:nvSpPr>
          <p:cNvPr id="35843" name="Rectangle 3"/>
          <p:cNvSpPr>
            <a:spLocks noGrp="1" noChangeArrowheads="1"/>
          </p:cNvSpPr>
          <p:nvPr>
            <p:ph idx="1"/>
          </p:nvPr>
        </p:nvSpPr>
        <p:spPr/>
        <p:txBody>
          <a:bodyPr/>
          <a:lstStyle/>
          <a:p>
            <a:r>
              <a:rPr lang="en-US" smtClean="0"/>
              <a:t>Session objectives</a:t>
            </a:r>
          </a:p>
          <a:p>
            <a:r>
              <a:rPr lang="en-US" smtClean="0"/>
              <a:t>Participants</a:t>
            </a:r>
          </a:p>
          <a:p>
            <a:r>
              <a:rPr lang="en-US" smtClean="0"/>
              <a:t>Issues </a:t>
            </a:r>
          </a:p>
          <a:p>
            <a:r>
              <a:rPr lang="en-US" smtClean="0"/>
              <a:t>Challenging Individual(s)</a:t>
            </a:r>
          </a:p>
          <a:p>
            <a:r>
              <a:rPr lang="en-US" smtClean="0"/>
              <a:t>Face-to-Face Meeting </a:t>
            </a:r>
          </a:p>
          <a:p>
            <a:endParaRPr lang="en-US" smtClean="0"/>
          </a:p>
        </p:txBody>
      </p:sp>
    </p:spTree>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838200" y="228600"/>
            <a:ext cx="8305800" cy="1143000"/>
          </a:xfrm>
        </p:spPr>
        <p:txBody>
          <a:bodyPr>
            <a:normAutofit fontScale="90000"/>
          </a:bodyPr>
          <a:lstStyle/>
          <a:p>
            <a:pPr>
              <a:defRPr/>
            </a:pPr>
            <a:r>
              <a:rPr lang="en-US" dirty="0" smtClean="0">
                <a:solidFill>
                  <a:schemeClr val="accent1">
                    <a:lumMod val="40000"/>
                    <a:lumOff val="60000"/>
                  </a:schemeClr>
                </a:solidFill>
              </a:rPr>
              <a:t>Questions for the Sponsor/Manager</a:t>
            </a:r>
          </a:p>
        </p:txBody>
      </p:sp>
      <p:sp>
        <p:nvSpPr>
          <p:cNvPr id="194563" name="Rectangle 3"/>
          <p:cNvSpPr>
            <a:spLocks noGrp="1" noChangeArrowheads="1"/>
          </p:cNvSpPr>
          <p:nvPr>
            <p:ph type="body" sz="half" idx="1"/>
          </p:nvPr>
        </p:nvSpPr>
        <p:spPr>
          <a:xfrm>
            <a:off x="1219200" y="1600200"/>
            <a:ext cx="6934200" cy="4343400"/>
          </a:xfrm>
        </p:spPr>
        <p:txBody>
          <a:bodyPr/>
          <a:lstStyle/>
          <a:p>
            <a:pPr>
              <a:lnSpc>
                <a:spcPct val="90000"/>
              </a:lnSpc>
            </a:pPr>
            <a:r>
              <a:rPr lang="en-US" dirty="0" smtClean="0"/>
              <a:t>Meeting accomplish  </a:t>
            </a:r>
          </a:p>
          <a:p>
            <a:pPr>
              <a:lnSpc>
                <a:spcPct val="90000"/>
              </a:lnSpc>
            </a:pPr>
            <a:r>
              <a:rPr lang="en-US" dirty="0" smtClean="0"/>
              <a:t>Success look like</a:t>
            </a:r>
          </a:p>
          <a:p>
            <a:pPr>
              <a:lnSpc>
                <a:spcPct val="90000"/>
              </a:lnSpc>
            </a:pPr>
            <a:r>
              <a:rPr lang="en-US" dirty="0" smtClean="0"/>
              <a:t>Who will attend </a:t>
            </a:r>
          </a:p>
          <a:p>
            <a:pPr>
              <a:lnSpc>
                <a:spcPct val="90000"/>
              </a:lnSpc>
            </a:pPr>
            <a:r>
              <a:rPr lang="en-US" dirty="0" smtClean="0"/>
              <a:t>Challenges </a:t>
            </a:r>
          </a:p>
          <a:p>
            <a:pPr>
              <a:lnSpc>
                <a:spcPct val="90000"/>
              </a:lnSpc>
            </a:pPr>
            <a:r>
              <a:rPr lang="en-US" dirty="0" smtClean="0"/>
              <a:t>Decision criteria</a:t>
            </a:r>
          </a:p>
          <a:p>
            <a:pPr>
              <a:lnSpc>
                <a:spcPct val="90000"/>
              </a:lnSpc>
            </a:pPr>
            <a:r>
              <a:rPr lang="en-US" dirty="0" smtClean="0"/>
              <a:t>How will decisions be made</a:t>
            </a:r>
          </a:p>
          <a:p>
            <a:pPr>
              <a:lnSpc>
                <a:spcPct val="90000"/>
              </a:lnSpc>
            </a:pPr>
            <a:r>
              <a:rPr lang="en-US" dirty="0" smtClean="0"/>
              <a:t>Meeting notes</a:t>
            </a:r>
          </a:p>
          <a:p>
            <a:pPr>
              <a:lnSpc>
                <a:spcPct val="90000"/>
              </a:lnSpc>
            </a:pPr>
            <a:r>
              <a:rPr lang="en-US" dirty="0" smtClean="0"/>
              <a:t>Time &amp; place</a:t>
            </a:r>
          </a:p>
        </p:txBody>
      </p:sp>
      <p:pic>
        <p:nvPicPr>
          <p:cNvPr id="36868" name="Picture 8" descr="1riimtbf[1]"/>
          <p:cNvPicPr>
            <a:picLocks noGrp="1" noChangeAspect="1" noChangeArrowheads="1"/>
          </p:cNvPicPr>
          <p:nvPr>
            <p:ph sz="quarter" idx="2"/>
          </p:nvPr>
        </p:nvPicPr>
        <p:blipFill>
          <a:blip r:embed="rId3" cstate="print">
            <a:extLst>
              <a:ext uri="{28A0092B-C50C-407E-A947-70E740481C1C}">
                <a14:useLocalDpi xmlns:a14="http://schemas.microsoft.com/office/drawing/2010/main" val="0"/>
              </a:ext>
            </a:extLst>
          </a:blip>
          <a:srcRect/>
          <a:stretch>
            <a:fillRect/>
          </a:stretch>
        </p:blipFill>
        <p:spPr>
          <a:xfrm>
            <a:off x="6324600" y="1752600"/>
            <a:ext cx="1928813" cy="1673225"/>
          </a:xfr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4563">
                                            <p:txEl>
                                              <p:pRg st="0" end="0"/>
                                            </p:txEl>
                                          </p:spTgt>
                                        </p:tgtEl>
                                        <p:attrNameLst>
                                          <p:attrName>style.visibility</p:attrName>
                                        </p:attrNameLst>
                                      </p:cBhvr>
                                      <p:to>
                                        <p:strVal val="visible"/>
                                      </p:to>
                                    </p:set>
                                    <p:animEffect transition="in" filter="dissolve">
                                      <p:cBhvr>
                                        <p:cTn id="7" dur="500"/>
                                        <p:tgtEl>
                                          <p:spTgt spid="1945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94563">
                                            <p:txEl>
                                              <p:pRg st="1" end="1"/>
                                            </p:txEl>
                                          </p:spTgt>
                                        </p:tgtEl>
                                        <p:attrNameLst>
                                          <p:attrName>style.visibility</p:attrName>
                                        </p:attrNameLst>
                                      </p:cBhvr>
                                      <p:to>
                                        <p:strVal val="visible"/>
                                      </p:to>
                                    </p:set>
                                    <p:animEffect transition="in" filter="dissolve">
                                      <p:cBhvr>
                                        <p:cTn id="12" dur="500"/>
                                        <p:tgtEl>
                                          <p:spTgt spid="19456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94563">
                                            <p:txEl>
                                              <p:pRg st="2" end="2"/>
                                            </p:txEl>
                                          </p:spTgt>
                                        </p:tgtEl>
                                        <p:attrNameLst>
                                          <p:attrName>style.visibility</p:attrName>
                                        </p:attrNameLst>
                                      </p:cBhvr>
                                      <p:to>
                                        <p:strVal val="visible"/>
                                      </p:to>
                                    </p:set>
                                    <p:animEffect transition="in" filter="dissolve">
                                      <p:cBhvr>
                                        <p:cTn id="17" dur="500"/>
                                        <p:tgtEl>
                                          <p:spTgt spid="19456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94563">
                                            <p:txEl>
                                              <p:pRg st="3" end="3"/>
                                            </p:txEl>
                                          </p:spTgt>
                                        </p:tgtEl>
                                        <p:attrNameLst>
                                          <p:attrName>style.visibility</p:attrName>
                                        </p:attrNameLst>
                                      </p:cBhvr>
                                      <p:to>
                                        <p:strVal val="visible"/>
                                      </p:to>
                                    </p:set>
                                    <p:animEffect transition="in" filter="dissolve">
                                      <p:cBhvr>
                                        <p:cTn id="22" dur="500"/>
                                        <p:tgtEl>
                                          <p:spTgt spid="19456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94563">
                                            <p:txEl>
                                              <p:pRg st="4" end="4"/>
                                            </p:txEl>
                                          </p:spTgt>
                                        </p:tgtEl>
                                        <p:attrNameLst>
                                          <p:attrName>style.visibility</p:attrName>
                                        </p:attrNameLst>
                                      </p:cBhvr>
                                      <p:to>
                                        <p:strVal val="visible"/>
                                      </p:to>
                                    </p:set>
                                    <p:animEffect transition="in" filter="dissolve">
                                      <p:cBhvr>
                                        <p:cTn id="27" dur="500"/>
                                        <p:tgtEl>
                                          <p:spTgt spid="19456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94563">
                                            <p:txEl>
                                              <p:pRg st="5" end="5"/>
                                            </p:txEl>
                                          </p:spTgt>
                                        </p:tgtEl>
                                        <p:attrNameLst>
                                          <p:attrName>style.visibility</p:attrName>
                                        </p:attrNameLst>
                                      </p:cBhvr>
                                      <p:to>
                                        <p:strVal val="visible"/>
                                      </p:to>
                                    </p:set>
                                    <p:animEffect transition="in" filter="dissolve">
                                      <p:cBhvr>
                                        <p:cTn id="32" dur="500"/>
                                        <p:tgtEl>
                                          <p:spTgt spid="19456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94563">
                                            <p:txEl>
                                              <p:pRg st="6" end="6"/>
                                            </p:txEl>
                                          </p:spTgt>
                                        </p:tgtEl>
                                        <p:attrNameLst>
                                          <p:attrName>style.visibility</p:attrName>
                                        </p:attrNameLst>
                                      </p:cBhvr>
                                      <p:to>
                                        <p:strVal val="visible"/>
                                      </p:to>
                                    </p:set>
                                    <p:animEffect transition="in" filter="dissolve">
                                      <p:cBhvr>
                                        <p:cTn id="37" dur="500"/>
                                        <p:tgtEl>
                                          <p:spTgt spid="194563">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94563">
                                            <p:txEl>
                                              <p:pRg st="7" end="7"/>
                                            </p:txEl>
                                          </p:spTgt>
                                        </p:tgtEl>
                                        <p:attrNameLst>
                                          <p:attrName>style.visibility</p:attrName>
                                        </p:attrNameLst>
                                      </p:cBhvr>
                                      <p:to>
                                        <p:strVal val="visible"/>
                                      </p:to>
                                    </p:set>
                                    <p:animEffect transition="in" filter="dissolve">
                                      <p:cBhvr>
                                        <p:cTn id="42" dur="500"/>
                                        <p:tgtEl>
                                          <p:spTgt spid="19456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6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990600" y="228600"/>
            <a:ext cx="7696200" cy="1143000"/>
          </a:xfrm>
        </p:spPr>
        <p:txBody>
          <a:bodyPr>
            <a:normAutofit/>
          </a:bodyPr>
          <a:lstStyle/>
          <a:p>
            <a:pPr>
              <a:defRPr/>
            </a:pPr>
            <a:r>
              <a:rPr lang="en-US" sz="4800" smtClean="0">
                <a:solidFill>
                  <a:schemeClr val="accent1">
                    <a:lumMod val="40000"/>
                    <a:lumOff val="60000"/>
                  </a:schemeClr>
                </a:solidFill>
              </a:rPr>
              <a:t>Session Designs</a:t>
            </a:r>
          </a:p>
        </p:txBody>
      </p:sp>
      <p:sp>
        <p:nvSpPr>
          <p:cNvPr id="81923" name="Rectangle 3"/>
          <p:cNvSpPr>
            <a:spLocks noGrp="1" noChangeArrowheads="1"/>
          </p:cNvSpPr>
          <p:nvPr>
            <p:ph type="body" sz="half" idx="1"/>
          </p:nvPr>
        </p:nvSpPr>
        <p:spPr>
          <a:xfrm>
            <a:off x="1143000" y="1676400"/>
            <a:ext cx="7620000" cy="4038600"/>
          </a:xfrm>
        </p:spPr>
        <p:txBody>
          <a:bodyPr/>
          <a:lstStyle/>
          <a:p>
            <a:pPr marL="119062" indent="0">
              <a:lnSpc>
                <a:spcPct val="90000"/>
              </a:lnSpc>
              <a:buNone/>
            </a:pPr>
            <a:r>
              <a:rPr lang="en-US" sz="2700" dirty="0" smtClean="0"/>
              <a:t>Different Events - Different Designs</a:t>
            </a:r>
          </a:p>
          <a:p>
            <a:pPr lvl="1">
              <a:lnSpc>
                <a:spcPct val="90000"/>
              </a:lnSpc>
            </a:pPr>
            <a:r>
              <a:rPr lang="en-US" sz="2200" dirty="0" smtClean="0"/>
              <a:t>Team Building</a:t>
            </a:r>
          </a:p>
          <a:p>
            <a:pPr lvl="1">
              <a:lnSpc>
                <a:spcPct val="90000"/>
              </a:lnSpc>
            </a:pPr>
            <a:r>
              <a:rPr lang="en-US" sz="2200" dirty="0" smtClean="0"/>
              <a:t>Planning </a:t>
            </a:r>
          </a:p>
          <a:p>
            <a:pPr lvl="1">
              <a:lnSpc>
                <a:spcPct val="90000"/>
              </a:lnSpc>
            </a:pPr>
            <a:r>
              <a:rPr lang="en-US" sz="2200" dirty="0" smtClean="0"/>
              <a:t>Presentation</a:t>
            </a:r>
          </a:p>
          <a:p>
            <a:pPr lvl="1">
              <a:lnSpc>
                <a:spcPct val="90000"/>
              </a:lnSpc>
            </a:pPr>
            <a:r>
              <a:rPr lang="en-US" sz="2200" dirty="0" smtClean="0"/>
              <a:t>Conflict Resolution</a:t>
            </a:r>
          </a:p>
          <a:p>
            <a:pPr lvl="1">
              <a:lnSpc>
                <a:spcPct val="90000"/>
              </a:lnSpc>
            </a:pPr>
            <a:r>
              <a:rPr lang="en-US" sz="2200" dirty="0" smtClean="0"/>
              <a:t>Public Meeting</a:t>
            </a:r>
          </a:p>
          <a:p>
            <a:pPr lvl="1">
              <a:lnSpc>
                <a:spcPct val="90000"/>
              </a:lnSpc>
            </a:pPr>
            <a:r>
              <a:rPr lang="en-US" sz="2200" dirty="0" smtClean="0"/>
              <a:t>Board Meeting</a:t>
            </a:r>
          </a:p>
          <a:p>
            <a:pPr lvl="1">
              <a:lnSpc>
                <a:spcPct val="90000"/>
              </a:lnSpc>
            </a:pPr>
            <a:r>
              <a:rPr lang="en-US" sz="2200" dirty="0" smtClean="0"/>
              <a:t>Staff Meeting</a:t>
            </a:r>
          </a:p>
          <a:p>
            <a:pPr lvl="1">
              <a:lnSpc>
                <a:spcPct val="90000"/>
              </a:lnSpc>
            </a:pPr>
            <a:r>
              <a:rPr lang="en-US" sz="2200" dirty="0" smtClean="0"/>
              <a:t>Large Forum</a:t>
            </a:r>
          </a:p>
          <a:p>
            <a:pPr lvl="1">
              <a:lnSpc>
                <a:spcPct val="90000"/>
              </a:lnSpc>
            </a:pPr>
            <a:r>
              <a:rPr lang="en-US" sz="2200" dirty="0" smtClean="0"/>
              <a:t>Other</a:t>
            </a:r>
          </a:p>
          <a:p>
            <a:pPr>
              <a:lnSpc>
                <a:spcPct val="90000"/>
              </a:lnSpc>
            </a:pPr>
            <a:endParaRPr lang="en-US" sz="2700" dirty="0" smtClean="0"/>
          </a:p>
        </p:txBody>
      </p:sp>
      <p:pic>
        <p:nvPicPr>
          <p:cNvPr id="40964" name="Picture 10" descr="j0343517"/>
          <p:cNvPicPr>
            <a:picLocks noGrp="1" noChangeAspect="1" noChangeArrowheads="1"/>
          </p:cNvPicPr>
          <p:nvPr>
            <p:ph sz="quarter" idx="2"/>
          </p:nvPr>
        </p:nvPicPr>
        <p:blipFill>
          <a:blip r:embed="rId3" cstate="print">
            <a:extLst>
              <a:ext uri="{28A0092B-C50C-407E-A947-70E740481C1C}">
                <a14:useLocalDpi xmlns:a14="http://schemas.microsoft.com/office/drawing/2010/main" val="0"/>
              </a:ext>
            </a:extLst>
          </a:blip>
          <a:srcRect/>
          <a:stretch>
            <a:fillRect/>
          </a:stretch>
        </p:blipFill>
        <p:spPr>
          <a:xfrm>
            <a:off x="6553200" y="1828800"/>
            <a:ext cx="1749425" cy="1290638"/>
          </a:xfr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1923">
                                            <p:txEl>
                                              <p:pRg st="0" end="0"/>
                                            </p:txEl>
                                          </p:spTgt>
                                        </p:tgtEl>
                                        <p:attrNameLst>
                                          <p:attrName>style.visibility</p:attrName>
                                        </p:attrNameLst>
                                      </p:cBhvr>
                                      <p:to>
                                        <p:strVal val="visible"/>
                                      </p:to>
                                    </p:set>
                                    <p:animEffect transition="in" filter="dissolve">
                                      <p:cBhvr>
                                        <p:cTn id="7" dur="500"/>
                                        <p:tgtEl>
                                          <p:spTgt spid="8192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81923">
                                            <p:txEl>
                                              <p:pRg st="1" end="1"/>
                                            </p:txEl>
                                          </p:spTgt>
                                        </p:tgtEl>
                                        <p:attrNameLst>
                                          <p:attrName>style.visibility</p:attrName>
                                        </p:attrNameLst>
                                      </p:cBhvr>
                                      <p:to>
                                        <p:strVal val="visible"/>
                                      </p:to>
                                    </p:set>
                                    <p:animEffect transition="in" filter="dissolve">
                                      <p:cBhvr>
                                        <p:cTn id="10" dur="500"/>
                                        <p:tgtEl>
                                          <p:spTgt spid="81923">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81923">
                                            <p:txEl>
                                              <p:pRg st="2" end="2"/>
                                            </p:txEl>
                                          </p:spTgt>
                                        </p:tgtEl>
                                        <p:attrNameLst>
                                          <p:attrName>style.visibility</p:attrName>
                                        </p:attrNameLst>
                                      </p:cBhvr>
                                      <p:to>
                                        <p:strVal val="visible"/>
                                      </p:to>
                                    </p:set>
                                    <p:animEffect transition="in" filter="dissolve">
                                      <p:cBhvr>
                                        <p:cTn id="13" dur="500"/>
                                        <p:tgtEl>
                                          <p:spTgt spid="81923">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81923">
                                            <p:txEl>
                                              <p:pRg st="3" end="3"/>
                                            </p:txEl>
                                          </p:spTgt>
                                        </p:tgtEl>
                                        <p:attrNameLst>
                                          <p:attrName>style.visibility</p:attrName>
                                        </p:attrNameLst>
                                      </p:cBhvr>
                                      <p:to>
                                        <p:strVal val="visible"/>
                                      </p:to>
                                    </p:set>
                                    <p:animEffect transition="in" filter="dissolve">
                                      <p:cBhvr>
                                        <p:cTn id="16" dur="500"/>
                                        <p:tgtEl>
                                          <p:spTgt spid="81923">
                                            <p:txEl>
                                              <p:pRg st="3" end="3"/>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81923">
                                            <p:txEl>
                                              <p:pRg st="4" end="4"/>
                                            </p:txEl>
                                          </p:spTgt>
                                        </p:tgtEl>
                                        <p:attrNameLst>
                                          <p:attrName>style.visibility</p:attrName>
                                        </p:attrNameLst>
                                      </p:cBhvr>
                                      <p:to>
                                        <p:strVal val="visible"/>
                                      </p:to>
                                    </p:set>
                                    <p:animEffect transition="in" filter="dissolve">
                                      <p:cBhvr>
                                        <p:cTn id="19" dur="500"/>
                                        <p:tgtEl>
                                          <p:spTgt spid="81923">
                                            <p:txEl>
                                              <p:pRg st="4" end="4"/>
                                            </p:txEl>
                                          </p:spTgt>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81923">
                                            <p:txEl>
                                              <p:pRg st="5" end="5"/>
                                            </p:txEl>
                                          </p:spTgt>
                                        </p:tgtEl>
                                        <p:attrNameLst>
                                          <p:attrName>style.visibility</p:attrName>
                                        </p:attrNameLst>
                                      </p:cBhvr>
                                      <p:to>
                                        <p:strVal val="visible"/>
                                      </p:to>
                                    </p:set>
                                    <p:animEffect transition="in" filter="dissolve">
                                      <p:cBhvr>
                                        <p:cTn id="22" dur="500"/>
                                        <p:tgtEl>
                                          <p:spTgt spid="81923">
                                            <p:txEl>
                                              <p:pRg st="5" end="5"/>
                                            </p:txEl>
                                          </p:spTgt>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81923">
                                            <p:txEl>
                                              <p:pRg st="6" end="6"/>
                                            </p:txEl>
                                          </p:spTgt>
                                        </p:tgtEl>
                                        <p:attrNameLst>
                                          <p:attrName>style.visibility</p:attrName>
                                        </p:attrNameLst>
                                      </p:cBhvr>
                                      <p:to>
                                        <p:strVal val="visible"/>
                                      </p:to>
                                    </p:set>
                                    <p:animEffect transition="in" filter="dissolve">
                                      <p:cBhvr>
                                        <p:cTn id="25" dur="500"/>
                                        <p:tgtEl>
                                          <p:spTgt spid="81923">
                                            <p:txEl>
                                              <p:pRg st="6" end="6"/>
                                            </p:txEl>
                                          </p:spTgt>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81923">
                                            <p:txEl>
                                              <p:pRg st="7" end="7"/>
                                            </p:txEl>
                                          </p:spTgt>
                                        </p:tgtEl>
                                        <p:attrNameLst>
                                          <p:attrName>style.visibility</p:attrName>
                                        </p:attrNameLst>
                                      </p:cBhvr>
                                      <p:to>
                                        <p:strVal val="visible"/>
                                      </p:to>
                                    </p:set>
                                    <p:animEffect transition="in" filter="dissolve">
                                      <p:cBhvr>
                                        <p:cTn id="28" dur="500"/>
                                        <p:tgtEl>
                                          <p:spTgt spid="81923">
                                            <p:txEl>
                                              <p:pRg st="7" end="7"/>
                                            </p:txEl>
                                          </p:spTgt>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81923">
                                            <p:txEl>
                                              <p:pRg st="8" end="8"/>
                                            </p:txEl>
                                          </p:spTgt>
                                        </p:tgtEl>
                                        <p:attrNameLst>
                                          <p:attrName>style.visibility</p:attrName>
                                        </p:attrNameLst>
                                      </p:cBhvr>
                                      <p:to>
                                        <p:strVal val="visible"/>
                                      </p:to>
                                    </p:set>
                                    <p:animEffect transition="in" filter="dissolve">
                                      <p:cBhvr>
                                        <p:cTn id="31" dur="500"/>
                                        <p:tgtEl>
                                          <p:spTgt spid="81923">
                                            <p:txEl>
                                              <p:pRg st="8" end="8"/>
                                            </p:txEl>
                                          </p:spTgt>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81923">
                                            <p:txEl>
                                              <p:pRg st="9" end="9"/>
                                            </p:txEl>
                                          </p:spTgt>
                                        </p:tgtEl>
                                        <p:attrNameLst>
                                          <p:attrName>style.visibility</p:attrName>
                                        </p:attrNameLst>
                                      </p:cBhvr>
                                      <p:to>
                                        <p:strVal val="visible"/>
                                      </p:to>
                                    </p:set>
                                    <p:animEffect transition="in" filter="dissolve">
                                      <p:cBhvr>
                                        <p:cTn id="34" dur="500"/>
                                        <p:tgtEl>
                                          <p:spTgt spid="8192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defRPr/>
            </a:pPr>
            <a:r>
              <a:rPr lang="en-US" smtClean="0">
                <a:solidFill>
                  <a:schemeClr val="accent1">
                    <a:lumMod val="40000"/>
                    <a:lumOff val="60000"/>
                  </a:schemeClr>
                </a:solidFill>
              </a:rPr>
              <a:t>Team Development</a:t>
            </a:r>
            <a:br>
              <a:rPr lang="en-US" smtClean="0">
                <a:solidFill>
                  <a:schemeClr val="accent1">
                    <a:lumMod val="40000"/>
                    <a:lumOff val="60000"/>
                  </a:schemeClr>
                </a:solidFill>
              </a:rPr>
            </a:br>
            <a:r>
              <a:rPr lang="en-US" sz="2800" smtClean="0">
                <a:solidFill>
                  <a:schemeClr val="accent1">
                    <a:lumMod val="40000"/>
                    <a:lumOff val="60000"/>
                  </a:schemeClr>
                </a:solidFill>
              </a:rPr>
              <a:t>by Bruce Tuckman</a:t>
            </a:r>
          </a:p>
        </p:txBody>
      </p:sp>
      <p:sp>
        <p:nvSpPr>
          <p:cNvPr id="249859" name="Rectangle 3"/>
          <p:cNvSpPr>
            <a:spLocks noGrp="1" noChangeArrowheads="1"/>
          </p:cNvSpPr>
          <p:nvPr>
            <p:ph idx="1"/>
          </p:nvPr>
        </p:nvSpPr>
        <p:spPr/>
        <p:txBody>
          <a:bodyPr/>
          <a:lstStyle/>
          <a:p>
            <a:r>
              <a:rPr lang="en-US" dirty="0" smtClean="0"/>
              <a:t>Forming</a:t>
            </a:r>
          </a:p>
          <a:p>
            <a:r>
              <a:rPr lang="en-US" dirty="0" smtClean="0"/>
              <a:t>Storming </a:t>
            </a:r>
          </a:p>
          <a:p>
            <a:r>
              <a:rPr lang="en-US" dirty="0" smtClean="0"/>
              <a:t>Norming</a:t>
            </a:r>
          </a:p>
          <a:p>
            <a:r>
              <a:rPr lang="en-US" dirty="0" smtClean="0"/>
              <a:t>Performing</a:t>
            </a:r>
          </a:p>
          <a:p>
            <a:r>
              <a:rPr lang="en-US" dirty="0" smtClean="0"/>
              <a:t>Adjournment</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49859">
                                            <p:txEl>
                                              <p:pRg st="0" end="0"/>
                                            </p:txEl>
                                          </p:spTgt>
                                        </p:tgtEl>
                                        <p:attrNameLst>
                                          <p:attrName>style.visibility</p:attrName>
                                        </p:attrNameLst>
                                      </p:cBhvr>
                                      <p:to>
                                        <p:strVal val="visible"/>
                                      </p:to>
                                    </p:set>
                                    <p:animEffect transition="in" filter="dissolve">
                                      <p:cBhvr>
                                        <p:cTn id="7" dur="500"/>
                                        <p:tgtEl>
                                          <p:spTgt spid="2498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49859">
                                            <p:txEl>
                                              <p:pRg st="1" end="1"/>
                                            </p:txEl>
                                          </p:spTgt>
                                        </p:tgtEl>
                                        <p:attrNameLst>
                                          <p:attrName>style.visibility</p:attrName>
                                        </p:attrNameLst>
                                      </p:cBhvr>
                                      <p:to>
                                        <p:strVal val="visible"/>
                                      </p:to>
                                    </p:set>
                                    <p:animEffect transition="in" filter="dissolve">
                                      <p:cBhvr>
                                        <p:cTn id="12" dur="500"/>
                                        <p:tgtEl>
                                          <p:spTgt spid="2498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49859">
                                            <p:txEl>
                                              <p:pRg st="2" end="2"/>
                                            </p:txEl>
                                          </p:spTgt>
                                        </p:tgtEl>
                                        <p:attrNameLst>
                                          <p:attrName>style.visibility</p:attrName>
                                        </p:attrNameLst>
                                      </p:cBhvr>
                                      <p:to>
                                        <p:strVal val="visible"/>
                                      </p:to>
                                    </p:set>
                                    <p:animEffect transition="in" filter="dissolve">
                                      <p:cBhvr>
                                        <p:cTn id="17" dur="500"/>
                                        <p:tgtEl>
                                          <p:spTgt spid="24985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49859">
                                            <p:txEl>
                                              <p:pRg st="3" end="3"/>
                                            </p:txEl>
                                          </p:spTgt>
                                        </p:tgtEl>
                                        <p:attrNameLst>
                                          <p:attrName>style.visibility</p:attrName>
                                        </p:attrNameLst>
                                      </p:cBhvr>
                                      <p:to>
                                        <p:strVal val="visible"/>
                                      </p:to>
                                    </p:set>
                                    <p:animEffect transition="in" filter="dissolve">
                                      <p:cBhvr>
                                        <p:cTn id="22" dur="500"/>
                                        <p:tgtEl>
                                          <p:spTgt spid="24985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49859">
                                            <p:txEl>
                                              <p:pRg st="4" end="4"/>
                                            </p:txEl>
                                          </p:spTgt>
                                        </p:tgtEl>
                                        <p:attrNameLst>
                                          <p:attrName>style.visibility</p:attrName>
                                        </p:attrNameLst>
                                      </p:cBhvr>
                                      <p:to>
                                        <p:strVal val="visible"/>
                                      </p:to>
                                    </p:set>
                                    <p:animEffect transition="in" filter="dissolve">
                                      <p:cBhvr>
                                        <p:cTn id="27" dur="500"/>
                                        <p:tgtEl>
                                          <p:spTgt spid="2498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59"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defRPr/>
            </a:pPr>
            <a:r>
              <a:rPr lang="en-US" smtClean="0">
                <a:solidFill>
                  <a:schemeClr val="accent1">
                    <a:lumMod val="40000"/>
                    <a:lumOff val="60000"/>
                  </a:schemeClr>
                </a:solidFill>
              </a:rPr>
              <a:t>Session Designs</a:t>
            </a:r>
          </a:p>
        </p:txBody>
      </p:sp>
      <p:sp>
        <p:nvSpPr>
          <p:cNvPr id="38915" name="Rectangle 3"/>
          <p:cNvSpPr>
            <a:spLocks noGrp="1" noChangeArrowheads="1"/>
          </p:cNvSpPr>
          <p:nvPr>
            <p:ph idx="1"/>
          </p:nvPr>
        </p:nvSpPr>
        <p:spPr/>
        <p:txBody>
          <a:bodyPr/>
          <a:lstStyle/>
          <a:p>
            <a:r>
              <a:rPr lang="en-US" dirty="0" smtClean="0"/>
              <a:t>Objectives</a:t>
            </a:r>
          </a:p>
          <a:p>
            <a:r>
              <a:rPr lang="en-US" dirty="0" smtClean="0"/>
              <a:t>Planning Exercises</a:t>
            </a:r>
          </a:p>
          <a:p>
            <a:r>
              <a:rPr lang="en-US" dirty="0" smtClean="0"/>
              <a:t>Timing</a:t>
            </a:r>
          </a:p>
          <a:p>
            <a:r>
              <a:rPr lang="en-US" dirty="0" smtClean="0"/>
              <a:t>Activities</a:t>
            </a:r>
          </a:p>
          <a:p>
            <a:r>
              <a:rPr lang="en-US" dirty="0" smtClean="0">
                <a:solidFill>
                  <a:schemeClr val="accent1">
                    <a:lumMod val="40000"/>
                    <a:lumOff val="60000"/>
                  </a:schemeClr>
                </a:solidFill>
                <a:hlinkClick r:id="rId3" action="ppaction://hlinkfile"/>
              </a:rPr>
              <a:t>Worksheet</a:t>
            </a:r>
            <a:endParaRPr lang="en-US" dirty="0" smtClean="0">
              <a:solidFill>
                <a:schemeClr val="accent1">
                  <a:lumMod val="40000"/>
                  <a:lumOff val="60000"/>
                </a:schemeClr>
              </a:solidFill>
            </a:endParaRPr>
          </a:p>
        </p:txBody>
      </p:sp>
    </p:spTree>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rmAutofit fontScale="90000"/>
          </a:bodyPr>
          <a:lstStyle/>
          <a:p>
            <a:pPr>
              <a:defRPr/>
            </a:pPr>
            <a:r>
              <a:rPr lang="en-US" dirty="0" smtClean="0">
                <a:solidFill>
                  <a:schemeClr val="accent1">
                    <a:lumMod val="40000"/>
                    <a:lumOff val="60000"/>
                  </a:schemeClr>
                </a:solidFill>
              </a:rPr>
              <a:t>Planning &amp; Preparing – Logistics</a:t>
            </a:r>
          </a:p>
        </p:txBody>
      </p:sp>
      <p:sp>
        <p:nvSpPr>
          <p:cNvPr id="47107" name="Rectangle 3"/>
          <p:cNvSpPr>
            <a:spLocks noGrp="1" noChangeArrowheads="1"/>
          </p:cNvSpPr>
          <p:nvPr>
            <p:ph idx="1"/>
          </p:nvPr>
        </p:nvSpPr>
        <p:spPr/>
        <p:txBody>
          <a:bodyPr/>
          <a:lstStyle/>
          <a:p>
            <a:r>
              <a:rPr lang="en-US" smtClean="0"/>
              <a:t>Where to Hold</a:t>
            </a:r>
          </a:p>
          <a:p>
            <a:r>
              <a:rPr lang="en-US" smtClean="0"/>
              <a:t>Type of Room Arrangement</a:t>
            </a:r>
          </a:p>
          <a:p>
            <a:pPr lvl="1"/>
            <a:r>
              <a:rPr lang="en-US" smtClean="0"/>
              <a:t>Lighting, Heat or Cooling</a:t>
            </a:r>
          </a:p>
          <a:p>
            <a:r>
              <a:rPr lang="en-US" smtClean="0"/>
              <a:t>Travel &amp; Lodging</a:t>
            </a:r>
          </a:p>
          <a:p>
            <a:r>
              <a:rPr lang="en-US" smtClean="0"/>
              <a:t>Support Equipment</a:t>
            </a:r>
          </a:p>
          <a:p>
            <a:r>
              <a:rPr lang="en-US" smtClean="0"/>
              <a:t>Breaks &amp; Meals</a:t>
            </a:r>
          </a:p>
          <a:p>
            <a:r>
              <a:rPr lang="en-US" smtClean="0"/>
              <a:t>Registration</a:t>
            </a:r>
          </a:p>
          <a:p>
            <a:r>
              <a:rPr lang="en-US" smtClean="0"/>
              <a:t>Recreation?</a:t>
            </a:r>
          </a:p>
          <a:p>
            <a:pPr lvl="1"/>
            <a:endParaRPr lang="en-US" smtClean="0"/>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1"/>
          </p:nvPr>
        </p:nvSpPr>
        <p:spPr>
          <a:xfrm>
            <a:off x="1182688" y="1828800"/>
            <a:ext cx="7580312" cy="4648200"/>
          </a:xfrm>
        </p:spPr>
        <p:txBody>
          <a:bodyPr/>
          <a:lstStyle/>
          <a:p>
            <a:r>
              <a:rPr lang="en-US" dirty="0" smtClean="0"/>
              <a:t>Mike Brown</a:t>
            </a:r>
          </a:p>
          <a:p>
            <a:r>
              <a:rPr lang="en-US" dirty="0" smtClean="0"/>
              <a:t>Number of Webinar Attendees</a:t>
            </a:r>
            <a:endParaRPr lang="en-US" dirty="0"/>
          </a:p>
        </p:txBody>
      </p:sp>
      <p:sp>
        <p:nvSpPr>
          <p:cNvPr id="4" name="Title 3"/>
          <p:cNvSpPr>
            <a:spLocks noGrp="1"/>
          </p:cNvSpPr>
          <p:nvPr>
            <p:ph type="title"/>
          </p:nvPr>
        </p:nvSpPr>
        <p:spPr/>
        <p:txBody>
          <a:bodyPr/>
          <a:lstStyle/>
          <a:p>
            <a:r>
              <a:rPr lang="en-US" dirty="0" smtClean="0"/>
              <a:t>Opening Comments</a:t>
            </a:r>
            <a:endParaRPr lang="en-US" dirty="0"/>
          </a:p>
        </p:txBody>
      </p:sp>
    </p:spTree>
    <p:extLst>
      <p:ext uri="{BB962C8B-B14F-4D97-AF65-F5344CB8AC3E}">
        <p14:creationId xmlns:p14="http://schemas.microsoft.com/office/powerpoint/2010/main" val="3877182821"/>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fontScale="90000"/>
          </a:bodyPr>
          <a:lstStyle/>
          <a:p>
            <a:pPr>
              <a:defRPr/>
            </a:pPr>
            <a:r>
              <a:rPr lang="en-US" smtClean="0">
                <a:solidFill>
                  <a:schemeClr val="accent1">
                    <a:lumMod val="40000"/>
                    <a:lumOff val="60000"/>
                  </a:schemeClr>
                </a:solidFill>
              </a:rPr>
              <a:t>Planning &amp; Preparing – Logistics &amp; Room Setup</a:t>
            </a:r>
          </a:p>
        </p:txBody>
      </p:sp>
      <p:sp>
        <p:nvSpPr>
          <p:cNvPr id="49155" name="Rectangle 3"/>
          <p:cNvSpPr>
            <a:spLocks noGrp="1" noChangeArrowheads="1"/>
          </p:cNvSpPr>
          <p:nvPr>
            <p:ph idx="1"/>
          </p:nvPr>
        </p:nvSpPr>
        <p:spPr/>
        <p:txBody>
          <a:bodyPr/>
          <a:lstStyle/>
          <a:p>
            <a:pPr>
              <a:buClr>
                <a:schemeClr val="tx2"/>
              </a:buClr>
              <a:buSzTx/>
              <a:buFont typeface="Wingdings" pitchFamily="2" charset="2"/>
              <a:buChar char="þ"/>
            </a:pPr>
            <a:r>
              <a:rPr lang="en-US" smtClean="0"/>
              <a:t> A Checklist </a:t>
            </a:r>
          </a:p>
          <a:p>
            <a:pPr>
              <a:buClr>
                <a:schemeClr val="tx2"/>
              </a:buClr>
              <a:buSzTx/>
              <a:buFont typeface="Wingdings" pitchFamily="2" charset="2"/>
              <a:buNone/>
            </a:pPr>
            <a:endParaRPr lang="en-US" smtClean="0"/>
          </a:p>
        </p:txBody>
      </p:sp>
    </p:spTree>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a:defRPr/>
            </a:pPr>
            <a:r>
              <a:rPr lang="en-US" dirty="0" smtClean="0">
                <a:solidFill>
                  <a:schemeClr val="accent1">
                    <a:lumMod val="40000"/>
                    <a:lumOff val="60000"/>
                  </a:schemeClr>
                </a:solidFill>
              </a:rPr>
              <a:t>Net Meetings &amp; Webinars</a:t>
            </a:r>
          </a:p>
        </p:txBody>
      </p:sp>
      <p:sp>
        <p:nvSpPr>
          <p:cNvPr id="35843" name="Rectangle 3"/>
          <p:cNvSpPr>
            <a:spLocks noGrp="1" noChangeArrowheads="1"/>
          </p:cNvSpPr>
          <p:nvPr>
            <p:ph idx="1"/>
          </p:nvPr>
        </p:nvSpPr>
        <p:spPr/>
        <p:txBody>
          <a:bodyPr/>
          <a:lstStyle/>
          <a:p>
            <a:pPr marL="0" indent="0">
              <a:buFont typeface="Wingdings" pitchFamily="2" charset="2"/>
              <a:buNone/>
              <a:defRPr/>
            </a:pPr>
            <a:r>
              <a:rPr lang="en-US" b="1" dirty="0" smtClean="0"/>
              <a:t>Elements </a:t>
            </a:r>
            <a:r>
              <a:rPr lang="en-US" b="1" dirty="0"/>
              <a:t>for a Successful Webinar:</a:t>
            </a:r>
            <a:endParaRPr lang="en-US" dirty="0"/>
          </a:p>
          <a:p>
            <a:pPr>
              <a:defRPr/>
            </a:pPr>
            <a:r>
              <a:rPr lang="en-US" sz="2800" dirty="0"/>
              <a:t>Topic </a:t>
            </a:r>
            <a:r>
              <a:rPr lang="en-US" sz="2800" dirty="0" smtClean="0"/>
              <a:t>suitable </a:t>
            </a:r>
            <a:r>
              <a:rPr lang="en-US" sz="2800" dirty="0"/>
              <a:t>for this type of session</a:t>
            </a:r>
          </a:p>
          <a:p>
            <a:pPr>
              <a:defRPr/>
            </a:pPr>
            <a:r>
              <a:rPr lang="en-US" sz="2800" dirty="0"/>
              <a:t>Identify target audience </a:t>
            </a:r>
            <a:endParaRPr lang="en-US" sz="2800" dirty="0" smtClean="0"/>
          </a:p>
          <a:p>
            <a:pPr>
              <a:defRPr/>
            </a:pPr>
            <a:r>
              <a:rPr lang="en-US" sz="2800" dirty="0" smtClean="0"/>
              <a:t>Promotion </a:t>
            </a:r>
            <a:r>
              <a:rPr lang="en-US" sz="2800" dirty="0"/>
              <a:t>of the webinar or net meeting </a:t>
            </a:r>
            <a:endParaRPr lang="en-US" sz="2800" dirty="0" smtClean="0"/>
          </a:p>
          <a:p>
            <a:pPr>
              <a:defRPr/>
            </a:pPr>
            <a:r>
              <a:rPr lang="en-US" sz="2800" dirty="0" smtClean="0"/>
              <a:t>Session </a:t>
            </a:r>
            <a:r>
              <a:rPr lang="en-US" sz="2800" dirty="0"/>
              <a:t>design / outline development including major sections and key points</a:t>
            </a:r>
          </a:p>
          <a:p>
            <a:pPr>
              <a:defRPr/>
            </a:pPr>
            <a:r>
              <a:rPr lang="en-US" sz="2800" dirty="0"/>
              <a:t>Timing and duration of </a:t>
            </a:r>
            <a:r>
              <a:rPr lang="en-US" sz="2800" dirty="0" smtClean="0"/>
              <a:t>presentations</a:t>
            </a:r>
            <a:endParaRPr lang="en-US" sz="2800" dirty="0"/>
          </a:p>
        </p:txBody>
      </p:sp>
    </p:spTree>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a:defRPr/>
            </a:pPr>
            <a:r>
              <a:rPr lang="en-US" dirty="0" smtClean="0">
                <a:solidFill>
                  <a:schemeClr val="accent1">
                    <a:lumMod val="40000"/>
                    <a:lumOff val="60000"/>
                  </a:schemeClr>
                </a:solidFill>
              </a:rPr>
              <a:t>Webinars</a:t>
            </a:r>
          </a:p>
        </p:txBody>
      </p:sp>
      <p:sp>
        <p:nvSpPr>
          <p:cNvPr id="35843" name="Rectangle 3"/>
          <p:cNvSpPr>
            <a:spLocks noGrp="1" noChangeArrowheads="1"/>
          </p:cNvSpPr>
          <p:nvPr>
            <p:ph idx="1"/>
          </p:nvPr>
        </p:nvSpPr>
        <p:spPr/>
        <p:txBody>
          <a:bodyPr/>
          <a:lstStyle/>
          <a:p>
            <a:pPr marL="0" indent="0">
              <a:buFont typeface="Wingdings" pitchFamily="2" charset="2"/>
              <a:buNone/>
              <a:defRPr/>
            </a:pPr>
            <a:r>
              <a:rPr lang="en-US" b="1" dirty="0" smtClean="0"/>
              <a:t>Elements </a:t>
            </a:r>
            <a:r>
              <a:rPr lang="en-US" b="1" dirty="0"/>
              <a:t>for a Successful Webinar:</a:t>
            </a:r>
            <a:endParaRPr lang="en-US" dirty="0"/>
          </a:p>
          <a:p>
            <a:pPr>
              <a:defRPr/>
            </a:pPr>
            <a:r>
              <a:rPr lang="en-US" sz="2800" dirty="0" smtClean="0"/>
              <a:t>Materials </a:t>
            </a:r>
            <a:r>
              <a:rPr lang="en-US" sz="2800" dirty="0"/>
              <a:t>developed and/or </a:t>
            </a:r>
            <a:r>
              <a:rPr lang="en-US" sz="2800" dirty="0" smtClean="0"/>
              <a:t>organized</a:t>
            </a:r>
            <a:endParaRPr lang="en-US" sz="2800" dirty="0"/>
          </a:p>
          <a:p>
            <a:pPr>
              <a:defRPr/>
            </a:pPr>
            <a:r>
              <a:rPr lang="en-US" sz="2800" dirty="0"/>
              <a:t>Facilitator / moderator </a:t>
            </a:r>
            <a:r>
              <a:rPr lang="en-US" sz="2800" dirty="0" smtClean="0"/>
              <a:t>identified</a:t>
            </a:r>
            <a:endParaRPr lang="en-US" sz="2800" dirty="0"/>
          </a:p>
          <a:p>
            <a:pPr>
              <a:defRPr/>
            </a:pPr>
            <a:r>
              <a:rPr lang="en-US" sz="2800" dirty="0"/>
              <a:t>Presenters identified </a:t>
            </a:r>
            <a:endParaRPr lang="en-US" sz="2800" dirty="0" smtClean="0"/>
          </a:p>
          <a:p>
            <a:pPr>
              <a:defRPr/>
            </a:pPr>
            <a:r>
              <a:rPr lang="en-US" sz="2800" dirty="0" smtClean="0"/>
              <a:t>Attendees </a:t>
            </a:r>
            <a:r>
              <a:rPr lang="en-US" sz="2800" dirty="0"/>
              <a:t>registration </a:t>
            </a:r>
            <a:endParaRPr lang="en-US" sz="2800" dirty="0" smtClean="0"/>
          </a:p>
          <a:p>
            <a:pPr>
              <a:defRPr/>
            </a:pPr>
            <a:r>
              <a:rPr lang="en-US" sz="2800" dirty="0" smtClean="0"/>
              <a:t>Practice session</a:t>
            </a:r>
          </a:p>
          <a:p>
            <a:pPr>
              <a:defRPr/>
            </a:pPr>
            <a:r>
              <a:rPr lang="en-US" sz="2800" dirty="0"/>
              <a:t>Materials </a:t>
            </a:r>
            <a:r>
              <a:rPr lang="en-US" sz="2800" dirty="0" smtClean="0"/>
              <a:t>to </a:t>
            </a:r>
            <a:r>
              <a:rPr lang="en-US" sz="2800" dirty="0"/>
              <a:t>attendees</a:t>
            </a:r>
          </a:p>
          <a:p>
            <a:pPr>
              <a:defRPr/>
            </a:pPr>
            <a:r>
              <a:rPr lang="en-US" sz="2800" dirty="0"/>
              <a:t>Evaluation &amp; feedback system</a:t>
            </a:r>
          </a:p>
          <a:p>
            <a:pPr>
              <a:defRPr/>
            </a:pPr>
            <a:endParaRPr lang="en-US" sz="2800" dirty="0"/>
          </a:p>
        </p:txBody>
      </p:sp>
    </p:spTree>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defRPr/>
            </a:pPr>
            <a:r>
              <a:rPr lang="en-US" smtClean="0">
                <a:solidFill>
                  <a:schemeClr val="accent1">
                    <a:lumMod val="40000"/>
                    <a:lumOff val="60000"/>
                  </a:schemeClr>
                </a:solidFill>
              </a:rPr>
              <a:t>Webinars</a:t>
            </a:r>
          </a:p>
        </p:txBody>
      </p:sp>
      <p:sp>
        <p:nvSpPr>
          <p:cNvPr id="35843" name="Rectangle 3"/>
          <p:cNvSpPr>
            <a:spLocks noGrp="1" noChangeArrowheads="1"/>
          </p:cNvSpPr>
          <p:nvPr>
            <p:ph idx="1"/>
          </p:nvPr>
        </p:nvSpPr>
        <p:spPr>
          <a:xfrm>
            <a:off x="1295400" y="1600200"/>
            <a:ext cx="7086600" cy="4876800"/>
          </a:xfrm>
        </p:spPr>
        <p:txBody>
          <a:bodyPr/>
          <a:lstStyle/>
          <a:p>
            <a:pPr marL="0" indent="0">
              <a:buFont typeface="Wingdings" pitchFamily="2" charset="2"/>
              <a:buNone/>
              <a:defRPr/>
            </a:pPr>
            <a:r>
              <a:rPr lang="en-US" b="1" dirty="0" smtClean="0"/>
              <a:t>Additional </a:t>
            </a:r>
            <a:r>
              <a:rPr lang="en-US" b="1" dirty="0"/>
              <a:t>Tips - Webinar: </a:t>
            </a:r>
            <a:endParaRPr lang="en-US" dirty="0"/>
          </a:p>
          <a:p>
            <a:pPr>
              <a:defRPr/>
            </a:pPr>
            <a:r>
              <a:rPr lang="en-US" dirty="0"/>
              <a:t>Audio </a:t>
            </a:r>
            <a:r>
              <a:rPr lang="en-US" dirty="0" smtClean="0"/>
              <a:t>connection</a:t>
            </a:r>
            <a:endParaRPr lang="en-US" dirty="0"/>
          </a:p>
          <a:p>
            <a:pPr>
              <a:defRPr/>
            </a:pPr>
            <a:r>
              <a:rPr lang="en-US" dirty="0"/>
              <a:t>One way audio (muting all) utilized </a:t>
            </a:r>
            <a:endParaRPr lang="en-US" dirty="0" smtClean="0"/>
          </a:p>
          <a:p>
            <a:pPr>
              <a:defRPr/>
            </a:pPr>
            <a:r>
              <a:rPr lang="en-US" dirty="0" smtClean="0"/>
              <a:t>Questions </a:t>
            </a:r>
            <a:r>
              <a:rPr lang="en-US" dirty="0"/>
              <a:t>via web for webinar </a:t>
            </a:r>
            <a:endParaRPr lang="en-US" dirty="0" smtClean="0"/>
          </a:p>
          <a:p>
            <a:pPr lvl="1">
              <a:defRPr/>
            </a:pPr>
            <a:r>
              <a:rPr lang="en-US" sz="3200" dirty="0" smtClean="0"/>
              <a:t>can </a:t>
            </a:r>
            <a:r>
              <a:rPr lang="en-US" sz="3200" dirty="0"/>
              <a:t>remove hostility, tone, </a:t>
            </a:r>
            <a:r>
              <a:rPr lang="en-US" sz="3200" dirty="0" smtClean="0"/>
              <a:t>attitude</a:t>
            </a:r>
          </a:p>
          <a:p>
            <a:pPr>
              <a:defRPr/>
            </a:pPr>
            <a:r>
              <a:rPr lang="en-US" dirty="0"/>
              <a:t>Visuals are presented by one computer </a:t>
            </a:r>
          </a:p>
        </p:txBody>
      </p:sp>
    </p:spTree>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defRPr/>
            </a:pPr>
            <a:r>
              <a:rPr lang="en-US" smtClean="0">
                <a:solidFill>
                  <a:schemeClr val="accent1">
                    <a:lumMod val="40000"/>
                    <a:lumOff val="60000"/>
                  </a:schemeClr>
                </a:solidFill>
              </a:rPr>
              <a:t>Webinars</a:t>
            </a:r>
          </a:p>
        </p:txBody>
      </p:sp>
      <p:sp>
        <p:nvSpPr>
          <p:cNvPr id="35843" name="Rectangle 3"/>
          <p:cNvSpPr>
            <a:spLocks noGrp="1" noChangeArrowheads="1"/>
          </p:cNvSpPr>
          <p:nvPr>
            <p:ph idx="1"/>
          </p:nvPr>
        </p:nvSpPr>
        <p:spPr>
          <a:xfrm>
            <a:off x="1295400" y="1600200"/>
            <a:ext cx="7086600" cy="4876800"/>
          </a:xfrm>
        </p:spPr>
        <p:txBody>
          <a:bodyPr/>
          <a:lstStyle/>
          <a:p>
            <a:pPr marL="0" indent="0">
              <a:buFont typeface="Wingdings" pitchFamily="2" charset="2"/>
              <a:buNone/>
              <a:defRPr/>
            </a:pPr>
            <a:r>
              <a:rPr lang="en-US" b="1" dirty="0" smtClean="0"/>
              <a:t>Additional </a:t>
            </a:r>
            <a:r>
              <a:rPr lang="en-US" b="1" dirty="0"/>
              <a:t>Tips - Webinar: </a:t>
            </a:r>
            <a:endParaRPr lang="en-US" dirty="0"/>
          </a:p>
          <a:p>
            <a:pPr>
              <a:defRPr/>
            </a:pPr>
            <a:r>
              <a:rPr lang="en-US" dirty="0" smtClean="0"/>
              <a:t>Stay </a:t>
            </a:r>
            <a:r>
              <a:rPr lang="en-US" dirty="0"/>
              <a:t>with outline and talking points</a:t>
            </a:r>
          </a:p>
          <a:p>
            <a:pPr>
              <a:defRPr/>
            </a:pPr>
            <a:r>
              <a:rPr lang="en-US" dirty="0" smtClean="0"/>
              <a:t>Examples (no names)</a:t>
            </a:r>
            <a:endParaRPr lang="en-US" dirty="0"/>
          </a:p>
          <a:p>
            <a:pPr>
              <a:defRPr/>
            </a:pPr>
            <a:r>
              <a:rPr lang="en-US" dirty="0"/>
              <a:t>Webinars and net meetings can be overdone </a:t>
            </a:r>
          </a:p>
          <a:p>
            <a:pPr>
              <a:defRPr/>
            </a:pPr>
            <a:r>
              <a:rPr lang="en-US" dirty="0"/>
              <a:t>Reports can be generated</a:t>
            </a:r>
          </a:p>
          <a:p>
            <a:pPr>
              <a:defRPr/>
            </a:pPr>
            <a:r>
              <a:rPr lang="en-US" dirty="0"/>
              <a:t>Feedback system</a:t>
            </a:r>
          </a:p>
        </p:txBody>
      </p:sp>
    </p:spTree>
    <p:extLst>
      <p:ext uri="{BB962C8B-B14F-4D97-AF65-F5344CB8AC3E}">
        <p14:creationId xmlns:p14="http://schemas.microsoft.com/office/powerpoint/2010/main" val="1429781151"/>
      </p:ext>
    </p:extLst>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a:defRPr/>
            </a:pPr>
            <a:r>
              <a:rPr lang="en-US" smtClean="0">
                <a:solidFill>
                  <a:schemeClr val="accent1">
                    <a:lumMod val="40000"/>
                    <a:lumOff val="60000"/>
                  </a:schemeClr>
                </a:solidFill>
              </a:rPr>
              <a:t>Net Meetings</a:t>
            </a:r>
          </a:p>
        </p:txBody>
      </p:sp>
      <p:sp>
        <p:nvSpPr>
          <p:cNvPr id="35843" name="Rectangle 3"/>
          <p:cNvSpPr>
            <a:spLocks noGrp="1" noChangeArrowheads="1"/>
          </p:cNvSpPr>
          <p:nvPr>
            <p:ph idx="1"/>
          </p:nvPr>
        </p:nvSpPr>
        <p:spPr>
          <a:xfrm>
            <a:off x="1295400" y="1676400"/>
            <a:ext cx="7086600" cy="4191000"/>
          </a:xfrm>
        </p:spPr>
        <p:txBody>
          <a:bodyPr/>
          <a:lstStyle/>
          <a:p>
            <a:pPr marL="0" indent="0">
              <a:buFont typeface="Wingdings" pitchFamily="2" charset="2"/>
              <a:buNone/>
              <a:defRPr/>
            </a:pPr>
            <a:r>
              <a:rPr lang="en-US" sz="2800" b="1" dirty="0" smtClean="0"/>
              <a:t>Additional </a:t>
            </a:r>
            <a:r>
              <a:rPr lang="en-US" sz="2800" b="1" dirty="0"/>
              <a:t>Tips </a:t>
            </a:r>
            <a:r>
              <a:rPr lang="en-US" sz="2800" b="1" dirty="0" smtClean="0"/>
              <a:t>– Net Meetings: </a:t>
            </a:r>
            <a:endParaRPr lang="en-US" sz="2800" dirty="0"/>
          </a:p>
          <a:p>
            <a:pPr>
              <a:defRPr/>
            </a:pPr>
            <a:r>
              <a:rPr lang="en-US" sz="2800" dirty="0"/>
              <a:t>Ideal for smaller groups that are working on documents, projects, presentations, policies, procedures</a:t>
            </a:r>
          </a:p>
          <a:p>
            <a:pPr>
              <a:defRPr/>
            </a:pPr>
            <a:r>
              <a:rPr lang="en-US" sz="2800" dirty="0"/>
              <a:t>Teleconference etiquette more important – muting, identification of speaker, noise,  bad phones, cell phones and worn out batteries</a:t>
            </a:r>
          </a:p>
          <a:p>
            <a:pPr>
              <a:defRPr/>
            </a:pPr>
            <a:r>
              <a:rPr lang="en-US" sz="2800" dirty="0"/>
              <a:t>Similar elements and tips to webinar on a smaller scale including items below</a:t>
            </a:r>
          </a:p>
          <a:p>
            <a:pPr>
              <a:defRPr/>
            </a:pPr>
            <a:r>
              <a:rPr lang="en-US" sz="2800" dirty="0"/>
              <a:t>Audio connection can be over the computer or by telephone (toll</a:t>
            </a:r>
            <a:r>
              <a:rPr lang="en-US" sz="2800" dirty="0" smtClean="0"/>
              <a:t>)</a:t>
            </a:r>
            <a:endParaRPr lang="en-US" sz="2800" dirty="0"/>
          </a:p>
        </p:txBody>
      </p:sp>
    </p:spTree>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Rectangle 3"/>
          <p:cNvSpPr>
            <a:spLocks noGrp="1" noChangeArrowheads="1"/>
          </p:cNvSpPr>
          <p:nvPr>
            <p:ph type="body" sz="half" idx="1"/>
          </p:nvPr>
        </p:nvSpPr>
        <p:spPr>
          <a:xfrm>
            <a:off x="1491343" y="1676400"/>
            <a:ext cx="7620000" cy="4648200"/>
          </a:xfrm>
        </p:spPr>
        <p:txBody>
          <a:bodyPr/>
          <a:lstStyle/>
          <a:p>
            <a:pPr marL="119062" indent="0">
              <a:buNone/>
            </a:pPr>
            <a:r>
              <a:rPr lang="en-US" sz="2800" b="1" dirty="0" smtClean="0"/>
              <a:t>Different Events – Different Room Setup</a:t>
            </a:r>
          </a:p>
          <a:p>
            <a:pPr lvl="1"/>
            <a:r>
              <a:rPr lang="en-US" sz="2400" dirty="0" smtClean="0"/>
              <a:t>Classroom</a:t>
            </a:r>
          </a:p>
          <a:p>
            <a:pPr lvl="1"/>
            <a:r>
              <a:rPr lang="en-US" sz="2400" dirty="0" smtClean="0"/>
              <a:t>Herringbone</a:t>
            </a:r>
          </a:p>
          <a:p>
            <a:pPr lvl="1"/>
            <a:r>
              <a:rPr lang="en-US" sz="2400" dirty="0" smtClean="0"/>
              <a:t>Rounds</a:t>
            </a:r>
          </a:p>
          <a:p>
            <a:pPr lvl="1"/>
            <a:r>
              <a:rPr lang="en-US" sz="2400" dirty="0" smtClean="0"/>
              <a:t>Squares</a:t>
            </a:r>
          </a:p>
          <a:p>
            <a:pPr lvl="1"/>
            <a:r>
              <a:rPr lang="en-US" sz="2400" dirty="0" smtClean="0"/>
              <a:t>Board</a:t>
            </a:r>
          </a:p>
          <a:p>
            <a:pPr lvl="1"/>
            <a:r>
              <a:rPr lang="en-US" sz="2400" dirty="0" smtClean="0"/>
              <a:t>Hollow Square</a:t>
            </a:r>
          </a:p>
          <a:p>
            <a:pPr lvl="1"/>
            <a:r>
              <a:rPr lang="en-US" sz="2400" dirty="0" smtClean="0"/>
              <a:t>U-shape</a:t>
            </a:r>
          </a:p>
          <a:p>
            <a:pPr lvl="1"/>
            <a:r>
              <a:rPr lang="en-US" sz="2400" dirty="0" smtClean="0"/>
              <a:t>Other</a:t>
            </a:r>
          </a:p>
        </p:txBody>
      </p:sp>
      <p:pic>
        <p:nvPicPr>
          <p:cNvPr id="48131" name="Picture 7" descr="pjnph0a_[1]"/>
          <p:cNvPicPr>
            <a:picLocks noGrp="1" noChangeAspect="1" noChangeArrowheads="1" noCrop="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6781800" y="533400"/>
            <a:ext cx="1600200" cy="1069975"/>
          </a:xfrm>
          <a:noFill/>
        </p:spPr>
      </p:pic>
      <p:sp>
        <p:nvSpPr>
          <p:cNvPr id="33794" name="Rectangle 2"/>
          <p:cNvSpPr>
            <a:spLocks noGrp="1" noChangeArrowheads="1"/>
          </p:cNvSpPr>
          <p:nvPr>
            <p:ph type="title"/>
          </p:nvPr>
        </p:nvSpPr>
        <p:spPr/>
        <p:txBody>
          <a:bodyPr>
            <a:normAutofit/>
          </a:bodyPr>
          <a:lstStyle/>
          <a:p>
            <a:pPr>
              <a:defRPr/>
            </a:pPr>
            <a:r>
              <a:rPr lang="en-US" dirty="0" smtClean="0">
                <a:solidFill>
                  <a:schemeClr val="accent1">
                    <a:lumMod val="40000"/>
                    <a:lumOff val="60000"/>
                  </a:schemeClr>
                </a:solidFill>
              </a:rPr>
              <a:t>Room Setup</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0115">
                                            <p:txEl>
                                              <p:pRg st="0" end="0"/>
                                            </p:txEl>
                                          </p:spTgt>
                                        </p:tgtEl>
                                        <p:attrNameLst>
                                          <p:attrName>style.visibility</p:attrName>
                                        </p:attrNameLst>
                                      </p:cBhvr>
                                      <p:to>
                                        <p:strVal val="visible"/>
                                      </p:to>
                                    </p:set>
                                    <p:animEffect transition="in" filter="dissolve">
                                      <p:cBhvr>
                                        <p:cTn id="7" dur="500"/>
                                        <p:tgtEl>
                                          <p:spTgt spid="901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0115">
                                            <p:txEl>
                                              <p:pRg st="1" end="1"/>
                                            </p:txEl>
                                          </p:spTgt>
                                        </p:tgtEl>
                                        <p:attrNameLst>
                                          <p:attrName>style.visibility</p:attrName>
                                        </p:attrNameLst>
                                      </p:cBhvr>
                                      <p:to>
                                        <p:strVal val="visible"/>
                                      </p:to>
                                    </p:set>
                                    <p:animEffect transition="in" filter="dissolve">
                                      <p:cBhvr>
                                        <p:cTn id="12" dur="500"/>
                                        <p:tgtEl>
                                          <p:spTgt spid="9011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0115">
                                            <p:txEl>
                                              <p:pRg st="2" end="2"/>
                                            </p:txEl>
                                          </p:spTgt>
                                        </p:tgtEl>
                                        <p:attrNameLst>
                                          <p:attrName>style.visibility</p:attrName>
                                        </p:attrNameLst>
                                      </p:cBhvr>
                                      <p:to>
                                        <p:strVal val="visible"/>
                                      </p:to>
                                    </p:set>
                                    <p:animEffect transition="in" filter="dissolve">
                                      <p:cBhvr>
                                        <p:cTn id="17" dur="500"/>
                                        <p:tgtEl>
                                          <p:spTgt spid="9011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0115">
                                            <p:txEl>
                                              <p:pRg st="3" end="3"/>
                                            </p:txEl>
                                          </p:spTgt>
                                        </p:tgtEl>
                                        <p:attrNameLst>
                                          <p:attrName>style.visibility</p:attrName>
                                        </p:attrNameLst>
                                      </p:cBhvr>
                                      <p:to>
                                        <p:strVal val="visible"/>
                                      </p:to>
                                    </p:set>
                                    <p:animEffect transition="in" filter="dissolve">
                                      <p:cBhvr>
                                        <p:cTn id="22" dur="500"/>
                                        <p:tgtEl>
                                          <p:spTgt spid="9011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90115">
                                            <p:txEl>
                                              <p:pRg st="4" end="4"/>
                                            </p:txEl>
                                          </p:spTgt>
                                        </p:tgtEl>
                                        <p:attrNameLst>
                                          <p:attrName>style.visibility</p:attrName>
                                        </p:attrNameLst>
                                      </p:cBhvr>
                                      <p:to>
                                        <p:strVal val="visible"/>
                                      </p:to>
                                    </p:set>
                                    <p:animEffect transition="in" filter="dissolve">
                                      <p:cBhvr>
                                        <p:cTn id="27" dur="500"/>
                                        <p:tgtEl>
                                          <p:spTgt spid="9011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90115">
                                            <p:txEl>
                                              <p:pRg st="5" end="5"/>
                                            </p:txEl>
                                          </p:spTgt>
                                        </p:tgtEl>
                                        <p:attrNameLst>
                                          <p:attrName>style.visibility</p:attrName>
                                        </p:attrNameLst>
                                      </p:cBhvr>
                                      <p:to>
                                        <p:strVal val="visible"/>
                                      </p:to>
                                    </p:set>
                                    <p:animEffect transition="in" filter="dissolve">
                                      <p:cBhvr>
                                        <p:cTn id="32" dur="500"/>
                                        <p:tgtEl>
                                          <p:spTgt spid="9011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90115">
                                            <p:txEl>
                                              <p:pRg st="6" end="6"/>
                                            </p:txEl>
                                          </p:spTgt>
                                        </p:tgtEl>
                                        <p:attrNameLst>
                                          <p:attrName>style.visibility</p:attrName>
                                        </p:attrNameLst>
                                      </p:cBhvr>
                                      <p:to>
                                        <p:strVal val="visible"/>
                                      </p:to>
                                    </p:set>
                                    <p:animEffect transition="in" filter="dissolve">
                                      <p:cBhvr>
                                        <p:cTn id="37" dur="500"/>
                                        <p:tgtEl>
                                          <p:spTgt spid="90115">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90115">
                                            <p:txEl>
                                              <p:pRg st="7" end="7"/>
                                            </p:txEl>
                                          </p:spTgt>
                                        </p:tgtEl>
                                        <p:attrNameLst>
                                          <p:attrName>style.visibility</p:attrName>
                                        </p:attrNameLst>
                                      </p:cBhvr>
                                      <p:to>
                                        <p:strVal val="visible"/>
                                      </p:to>
                                    </p:set>
                                    <p:animEffect transition="in" filter="dissolve">
                                      <p:cBhvr>
                                        <p:cTn id="42" dur="500"/>
                                        <p:tgtEl>
                                          <p:spTgt spid="90115">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90115">
                                            <p:txEl>
                                              <p:pRg st="8" end="8"/>
                                            </p:txEl>
                                          </p:spTgt>
                                        </p:tgtEl>
                                        <p:attrNameLst>
                                          <p:attrName>style.visibility</p:attrName>
                                        </p:attrNameLst>
                                      </p:cBhvr>
                                      <p:to>
                                        <p:strVal val="visible"/>
                                      </p:to>
                                    </p:set>
                                    <p:animEffect transition="in" filter="dissolve">
                                      <p:cBhvr>
                                        <p:cTn id="47" dur="500"/>
                                        <p:tgtEl>
                                          <p:spTgt spid="9011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build="p" bldLvl="2"/>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a:defRPr/>
            </a:pPr>
            <a:r>
              <a:rPr lang="en-US" smtClean="0">
                <a:solidFill>
                  <a:schemeClr val="accent1">
                    <a:lumMod val="40000"/>
                    <a:lumOff val="60000"/>
                  </a:schemeClr>
                </a:solidFill>
              </a:rPr>
              <a:t>Content Mastery</a:t>
            </a:r>
          </a:p>
        </p:txBody>
      </p:sp>
      <p:sp>
        <p:nvSpPr>
          <p:cNvPr id="57347" name="Rectangle 3"/>
          <p:cNvSpPr>
            <a:spLocks noGrp="1" noChangeArrowheads="1"/>
          </p:cNvSpPr>
          <p:nvPr>
            <p:ph idx="1"/>
          </p:nvPr>
        </p:nvSpPr>
        <p:spPr/>
        <p:txBody>
          <a:bodyPr/>
          <a:lstStyle/>
          <a:p>
            <a:r>
              <a:rPr lang="en-US" smtClean="0"/>
              <a:t>Go to School on Others</a:t>
            </a:r>
          </a:p>
          <a:p>
            <a:r>
              <a:rPr lang="en-US" smtClean="0"/>
              <a:t>Take Notes</a:t>
            </a:r>
          </a:p>
          <a:p>
            <a:r>
              <a:rPr lang="en-US" smtClean="0"/>
              <a:t>Read Support Materials</a:t>
            </a:r>
          </a:p>
          <a:p>
            <a:r>
              <a:rPr lang="en-US" smtClean="0"/>
              <a:t>Talk to Others</a:t>
            </a:r>
          </a:p>
          <a:p>
            <a:r>
              <a:rPr lang="en-US" smtClean="0"/>
              <a:t>Observe the Process or Skill</a:t>
            </a:r>
          </a:p>
          <a:p>
            <a:r>
              <a:rPr lang="en-US" smtClean="0"/>
              <a:t>Talk to “Master Performers”</a:t>
            </a:r>
          </a:p>
          <a:p>
            <a:r>
              <a:rPr lang="en-US" smtClean="0"/>
              <a:t>Use the Skills</a:t>
            </a:r>
          </a:p>
        </p:txBody>
      </p:sp>
    </p:spTree>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3"/>
          <p:cNvSpPr>
            <a:spLocks noGrp="1" noChangeArrowheads="1"/>
          </p:cNvSpPr>
          <p:nvPr>
            <p:ph type="body" sz="half" idx="1"/>
          </p:nvPr>
        </p:nvSpPr>
        <p:spPr/>
        <p:txBody>
          <a:bodyPr/>
          <a:lstStyle/>
          <a:p>
            <a:pPr marL="511175" indent="-407988"/>
            <a:r>
              <a:rPr lang="en-US" sz="2700" smtClean="0"/>
              <a:t>Need to be consistent across the four modes</a:t>
            </a:r>
          </a:p>
          <a:p>
            <a:pPr marL="511175" indent="-407988"/>
            <a:r>
              <a:rPr lang="en-US" sz="2700" smtClean="0"/>
              <a:t>Like the legs on a chair the four modes work together to support our message</a:t>
            </a:r>
          </a:p>
          <a:p>
            <a:pPr marL="511175" indent="-407988"/>
            <a:endParaRPr lang="en-US" sz="2700" smtClean="0"/>
          </a:p>
        </p:txBody>
      </p:sp>
      <p:pic>
        <p:nvPicPr>
          <p:cNvPr id="65539" name="Picture 4" descr="4bus0zri[1]"/>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5362575" y="2189163"/>
            <a:ext cx="2419350" cy="3470275"/>
          </a:xfrm>
          <a:noFill/>
        </p:spPr>
      </p:pic>
      <p:sp>
        <p:nvSpPr>
          <p:cNvPr id="51202" name="Rectangle 2"/>
          <p:cNvSpPr>
            <a:spLocks noGrp="1" noChangeArrowheads="1"/>
          </p:cNvSpPr>
          <p:nvPr>
            <p:ph type="title"/>
          </p:nvPr>
        </p:nvSpPr>
        <p:spPr/>
        <p:txBody>
          <a:bodyPr>
            <a:normAutofit fontScale="90000"/>
          </a:bodyPr>
          <a:lstStyle/>
          <a:p>
            <a:pPr>
              <a:defRPr/>
            </a:pPr>
            <a:r>
              <a:rPr lang="en-US" smtClean="0">
                <a:solidFill>
                  <a:schemeClr val="accent1">
                    <a:lumMod val="40000"/>
                    <a:lumOff val="60000"/>
                  </a:schemeClr>
                </a:solidFill>
              </a:rPr>
              <a:t>Building Credibility, Clarity, and Participation</a:t>
            </a:r>
          </a:p>
        </p:txBody>
      </p:sp>
      <p:sp>
        <p:nvSpPr>
          <p:cNvPr id="65543" name="Text Box 6"/>
          <p:cNvSpPr txBox="1">
            <a:spLocks noChangeArrowheads="1"/>
          </p:cNvSpPr>
          <p:nvPr/>
        </p:nvSpPr>
        <p:spPr bwMode="auto">
          <a:xfrm>
            <a:off x="4648200" y="5105400"/>
            <a:ext cx="1447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t>Audiovisual</a:t>
            </a:r>
          </a:p>
        </p:txBody>
      </p:sp>
      <p:sp>
        <p:nvSpPr>
          <p:cNvPr id="65544" name="Text Box 7"/>
          <p:cNvSpPr txBox="1">
            <a:spLocks noChangeArrowheads="1"/>
          </p:cNvSpPr>
          <p:nvPr/>
        </p:nvSpPr>
        <p:spPr bwMode="auto">
          <a:xfrm>
            <a:off x="5562600" y="5638800"/>
            <a:ext cx="1447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t>Nonverbal</a:t>
            </a:r>
          </a:p>
        </p:txBody>
      </p:sp>
      <p:sp>
        <p:nvSpPr>
          <p:cNvPr id="65545" name="Text Box 8"/>
          <p:cNvSpPr txBox="1">
            <a:spLocks noChangeArrowheads="1"/>
          </p:cNvSpPr>
          <p:nvPr/>
        </p:nvSpPr>
        <p:spPr bwMode="auto">
          <a:xfrm>
            <a:off x="7315200" y="5486400"/>
            <a:ext cx="1447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t>Symbolic</a:t>
            </a:r>
          </a:p>
        </p:txBody>
      </p:sp>
      <p:sp>
        <p:nvSpPr>
          <p:cNvPr id="65546" name="Text Box 9"/>
          <p:cNvSpPr txBox="1">
            <a:spLocks noChangeArrowheads="1"/>
          </p:cNvSpPr>
          <p:nvPr/>
        </p:nvSpPr>
        <p:spPr bwMode="auto">
          <a:xfrm>
            <a:off x="6553200" y="5029200"/>
            <a:ext cx="1447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t>Verbal</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0595">
                                            <p:txEl>
                                              <p:pRg st="0" end="0"/>
                                            </p:txEl>
                                          </p:spTgt>
                                        </p:tgtEl>
                                        <p:attrNameLst>
                                          <p:attrName>style.visibility</p:attrName>
                                        </p:attrNameLst>
                                      </p:cBhvr>
                                      <p:to>
                                        <p:strVal val="visible"/>
                                      </p:to>
                                    </p:set>
                                    <p:animEffect transition="in" filter="dissolve">
                                      <p:cBhvr>
                                        <p:cTn id="7" dur="500"/>
                                        <p:tgtEl>
                                          <p:spTgt spid="1105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0595">
                                            <p:txEl>
                                              <p:pRg st="1" end="1"/>
                                            </p:txEl>
                                          </p:spTgt>
                                        </p:tgtEl>
                                        <p:attrNameLst>
                                          <p:attrName>style.visibility</p:attrName>
                                        </p:attrNameLst>
                                      </p:cBhvr>
                                      <p:to>
                                        <p:strVal val="visible"/>
                                      </p:to>
                                    </p:set>
                                    <p:animEffect transition="in" filter="dissolve">
                                      <p:cBhvr>
                                        <p:cTn id="12" dur="500"/>
                                        <p:tgtEl>
                                          <p:spTgt spid="1105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build="p" bldLvl="2"/>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normAutofit fontScale="90000"/>
          </a:bodyPr>
          <a:lstStyle/>
          <a:p>
            <a:pPr>
              <a:defRPr/>
            </a:pPr>
            <a:r>
              <a:rPr lang="en-US" smtClean="0">
                <a:solidFill>
                  <a:schemeClr val="accent1">
                    <a:lumMod val="40000"/>
                    <a:lumOff val="60000"/>
                  </a:schemeClr>
                </a:solidFill>
              </a:rPr>
              <a:t>Sending Messages to Participants</a:t>
            </a:r>
          </a:p>
        </p:txBody>
      </p:sp>
      <p:sp>
        <p:nvSpPr>
          <p:cNvPr id="66563" name="Rectangle 3"/>
          <p:cNvSpPr>
            <a:spLocks noGrp="1" noChangeArrowheads="1"/>
          </p:cNvSpPr>
          <p:nvPr>
            <p:ph idx="1"/>
          </p:nvPr>
        </p:nvSpPr>
        <p:spPr/>
        <p:txBody>
          <a:bodyPr/>
          <a:lstStyle/>
          <a:p>
            <a:pPr marL="511175" indent="-407988"/>
            <a:r>
              <a:rPr lang="en-US" smtClean="0"/>
              <a:t>Four Ways</a:t>
            </a:r>
          </a:p>
          <a:p>
            <a:pPr marL="1200150" lvl="1" indent="-495300"/>
            <a:r>
              <a:rPr lang="en-US" smtClean="0"/>
              <a:t>Verbally</a:t>
            </a:r>
          </a:p>
          <a:p>
            <a:pPr marL="1200150" lvl="1" indent="-495300"/>
            <a:r>
              <a:rPr lang="en-US" smtClean="0"/>
              <a:t>Nonverbally</a:t>
            </a:r>
          </a:p>
          <a:p>
            <a:pPr marL="1200150" lvl="1" indent="-495300"/>
            <a:r>
              <a:rPr lang="en-US" smtClean="0"/>
              <a:t>Symbolically</a:t>
            </a:r>
          </a:p>
          <a:p>
            <a:pPr marL="1200150" lvl="1" indent="-495300"/>
            <a:r>
              <a:rPr lang="en-US" smtClean="0"/>
              <a:t>Audiovisually</a:t>
            </a: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1"/>
          </p:nvPr>
        </p:nvSpPr>
        <p:spPr>
          <a:xfrm>
            <a:off x="1182688" y="1828800"/>
            <a:ext cx="7580312" cy="4648200"/>
          </a:xfrm>
        </p:spPr>
        <p:txBody>
          <a:bodyPr/>
          <a:lstStyle/>
          <a:p>
            <a:r>
              <a:rPr lang="en-US" dirty="0"/>
              <a:t>NASCA sponsored webinar for participants to learn practical tips and tools for planning, leading, facilitating meetings, committees, work sessions, and other events related to the work of an effective agency, association, chapter, or other organization including how to deal with disruptions, negative situations and poor meeting management.</a:t>
            </a:r>
          </a:p>
        </p:txBody>
      </p:sp>
      <p:sp>
        <p:nvSpPr>
          <p:cNvPr id="4" name="Title 3"/>
          <p:cNvSpPr>
            <a:spLocks noGrp="1"/>
          </p:cNvSpPr>
          <p:nvPr>
            <p:ph type="title"/>
          </p:nvPr>
        </p:nvSpPr>
        <p:spPr/>
        <p:txBody>
          <a:bodyPr/>
          <a:lstStyle/>
          <a:p>
            <a:r>
              <a:rPr lang="en-US" dirty="0" smtClean="0"/>
              <a:t>Description</a:t>
            </a:r>
            <a:endParaRPr lang="en-US" dirty="0"/>
          </a:p>
        </p:txBody>
      </p:sp>
    </p:spTree>
    <p:extLst>
      <p:ext uri="{BB962C8B-B14F-4D97-AF65-F5344CB8AC3E}">
        <p14:creationId xmlns:p14="http://schemas.microsoft.com/office/powerpoint/2010/main" val="3098876558"/>
      </p:ext>
    </p:extLst>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990600" y="304800"/>
            <a:ext cx="7696200" cy="1143000"/>
          </a:xfrm>
        </p:spPr>
        <p:txBody>
          <a:bodyPr/>
          <a:lstStyle/>
          <a:p>
            <a:pPr>
              <a:defRPr/>
            </a:pPr>
            <a:r>
              <a:rPr lang="en-US" dirty="0" smtClean="0">
                <a:solidFill>
                  <a:schemeClr val="accent1">
                    <a:lumMod val="40000"/>
                    <a:lumOff val="60000"/>
                  </a:schemeClr>
                </a:solidFill>
              </a:rPr>
              <a:t>Audiovisual Aids - Purpose</a:t>
            </a:r>
          </a:p>
        </p:txBody>
      </p:sp>
      <p:sp>
        <p:nvSpPr>
          <p:cNvPr id="60419" name="Rectangle 3"/>
          <p:cNvSpPr>
            <a:spLocks noGrp="1" noChangeArrowheads="1"/>
          </p:cNvSpPr>
          <p:nvPr>
            <p:ph type="body" sz="half" idx="1"/>
          </p:nvPr>
        </p:nvSpPr>
        <p:spPr>
          <a:xfrm>
            <a:off x="1295400" y="1905000"/>
            <a:ext cx="6934200" cy="4038600"/>
          </a:xfrm>
        </p:spPr>
        <p:txBody>
          <a:bodyPr/>
          <a:lstStyle/>
          <a:p>
            <a:pPr marL="355600" indent="-355600"/>
            <a:r>
              <a:rPr lang="en-US" dirty="0" smtClean="0"/>
              <a:t>Capture Attention</a:t>
            </a:r>
          </a:p>
          <a:p>
            <a:pPr marL="355600" indent="-355600"/>
            <a:r>
              <a:rPr lang="en-US" dirty="0" smtClean="0"/>
              <a:t>Increase Understanding</a:t>
            </a:r>
          </a:p>
          <a:p>
            <a:pPr marL="355600" indent="-355600"/>
            <a:r>
              <a:rPr lang="en-US" dirty="0" smtClean="0"/>
              <a:t>Focus Attention on Key Points</a:t>
            </a:r>
          </a:p>
          <a:p>
            <a:pPr marL="355600" indent="-355600"/>
            <a:r>
              <a:rPr lang="en-US" dirty="0" smtClean="0"/>
              <a:t>Accelerate Learning</a:t>
            </a:r>
          </a:p>
          <a:p>
            <a:pPr marL="355600" indent="-355600"/>
            <a:r>
              <a:rPr lang="en-US" dirty="0" smtClean="0"/>
              <a:t>Increase Retention</a:t>
            </a:r>
          </a:p>
          <a:p>
            <a:pPr marL="355600" indent="-355600"/>
            <a:r>
              <a:rPr lang="en-US" dirty="0" smtClean="0"/>
              <a:t>Break Language Barriers</a:t>
            </a:r>
          </a:p>
          <a:p>
            <a:pPr marL="355600" indent="-355600">
              <a:buSzTx/>
              <a:buFont typeface="Wingdings" pitchFamily="2" charset="2"/>
              <a:buNone/>
            </a:pPr>
            <a:endParaRPr lang="en-US" dirty="0" smtClean="0"/>
          </a:p>
        </p:txBody>
      </p:sp>
      <p:pic>
        <p:nvPicPr>
          <p:cNvPr id="60420" name="Picture 6" descr="j0238263"/>
          <p:cNvPicPr>
            <a:picLocks noGrp="1" noChangeAspect="1" noChangeArrowheads="1"/>
          </p:cNvPicPr>
          <p:nvPr>
            <p:ph sz="quarter" idx="2"/>
          </p:nvPr>
        </p:nvPicPr>
        <p:blipFill>
          <a:blip r:embed="rId3" cstate="print">
            <a:extLst>
              <a:ext uri="{28A0092B-C50C-407E-A947-70E740481C1C}">
                <a14:useLocalDpi xmlns:a14="http://schemas.microsoft.com/office/drawing/2010/main" val="0"/>
              </a:ext>
            </a:extLst>
          </a:blip>
          <a:srcRect/>
          <a:stretch>
            <a:fillRect/>
          </a:stretch>
        </p:blipFill>
        <p:spPr>
          <a:xfrm>
            <a:off x="6705600" y="1676400"/>
            <a:ext cx="1868488" cy="1404938"/>
          </a:xfrm>
          <a:noFill/>
        </p:spPr>
      </p:pic>
    </p:spTree>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a:defRPr/>
            </a:pPr>
            <a:r>
              <a:rPr lang="en-US" smtClean="0">
                <a:solidFill>
                  <a:schemeClr val="accent1">
                    <a:lumMod val="40000"/>
                    <a:lumOff val="60000"/>
                  </a:schemeClr>
                </a:solidFill>
              </a:rPr>
              <a:t>Audiovisual Aids - Principles</a:t>
            </a:r>
          </a:p>
        </p:txBody>
      </p:sp>
      <p:sp>
        <p:nvSpPr>
          <p:cNvPr id="101379" name="Rectangle 3"/>
          <p:cNvSpPr>
            <a:spLocks noGrp="1" noChangeArrowheads="1"/>
          </p:cNvSpPr>
          <p:nvPr>
            <p:ph idx="1"/>
          </p:nvPr>
        </p:nvSpPr>
        <p:spPr/>
        <p:txBody>
          <a:bodyPr/>
          <a:lstStyle/>
          <a:p>
            <a:pPr marL="381000" indent="-355600"/>
            <a:r>
              <a:rPr lang="en-US" smtClean="0"/>
              <a:t>Stimulate Participation</a:t>
            </a:r>
          </a:p>
          <a:p>
            <a:pPr marL="381000" indent="-355600"/>
            <a:r>
              <a:rPr lang="en-US" smtClean="0"/>
              <a:t>Increase Learning</a:t>
            </a:r>
          </a:p>
          <a:p>
            <a:pPr marL="381000" indent="-355600"/>
            <a:r>
              <a:rPr lang="en-US" smtClean="0"/>
              <a:t>Clarify Concepts</a:t>
            </a:r>
          </a:p>
          <a:p>
            <a:pPr marL="381000" indent="-355600"/>
            <a:r>
              <a:rPr lang="en-US" smtClean="0"/>
              <a:t>Are Simple</a:t>
            </a:r>
          </a:p>
          <a:p>
            <a:pPr marL="381000" indent="-355600"/>
            <a:r>
              <a:rPr lang="en-US" smtClean="0"/>
              <a:t>Are Visible from a Distance</a:t>
            </a:r>
          </a:p>
          <a:p>
            <a:pPr marL="381000" indent="-355600"/>
            <a:r>
              <a:rPr lang="en-US" smtClean="0"/>
              <a:t>Follow a Similar Format or Theme</a:t>
            </a:r>
          </a:p>
          <a:p>
            <a:pPr marL="381000" indent="-355600">
              <a:buSzTx/>
              <a:buFont typeface="Wingdings" pitchFamily="2" charset="2"/>
              <a:buNone/>
            </a:pPr>
            <a:endParaRPr lang="en-US" smtClean="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animEffect transition="in" filter="dissolve">
                                      <p:cBhvr>
                                        <p:cTn id="7" dur="500"/>
                                        <p:tgtEl>
                                          <p:spTgt spid="1013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1379">
                                            <p:txEl>
                                              <p:pRg st="1" end="1"/>
                                            </p:txEl>
                                          </p:spTgt>
                                        </p:tgtEl>
                                        <p:attrNameLst>
                                          <p:attrName>style.visibility</p:attrName>
                                        </p:attrNameLst>
                                      </p:cBhvr>
                                      <p:to>
                                        <p:strVal val="visible"/>
                                      </p:to>
                                    </p:set>
                                    <p:animEffect transition="in" filter="dissolve">
                                      <p:cBhvr>
                                        <p:cTn id="12" dur="500"/>
                                        <p:tgtEl>
                                          <p:spTgt spid="1013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1379">
                                            <p:txEl>
                                              <p:pRg st="2" end="2"/>
                                            </p:txEl>
                                          </p:spTgt>
                                        </p:tgtEl>
                                        <p:attrNameLst>
                                          <p:attrName>style.visibility</p:attrName>
                                        </p:attrNameLst>
                                      </p:cBhvr>
                                      <p:to>
                                        <p:strVal val="visible"/>
                                      </p:to>
                                    </p:set>
                                    <p:animEffect transition="in" filter="dissolve">
                                      <p:cBhvr>
                                        <p:cTn id="17" dur="500"/>
                                        <p:tgtEl>
                                          <p:spTgt spid="10137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1379">
                                            <p:txEl>
                                              <p:pRg st="3" end="3"/>
                                            </p:txEl>
                                          </p:spTgt>
                                        </p:tgtEl>
                                        <p:attrNameLst>
                                          <p:attrName>style.visibility</p:attrName>
                                        </p:attrNameLst>
                                      </p:cBhvr>
                                      <p:to>
                                        <p:strVal val="visible"/>
                                      </p:to>
                                    </p:set>
                                    <p:animEffect transition="in" filter="dissolve">
                                      <p:cBhvr>
                                        <p:cTn id="22" dur="500"/>
                                        <p:tgtEl>
                                          <p:spTgt spid="10137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1379">
                                            <p:txEl>
                                              <p:pRg st="4" end="4"/>
                                            </p:txEl>
                                          </p:spTgt>
                                        </p:tgtEl>
                                        <p:attrNameLst>
                                          <p:attrName>style.visibility</p:attrName>
                                        </p:attrNameLst>
                                      </p:cBhvr>
                                      <p:to>
                                        <p:strVal val="visible"/>
                                      </p:to>
                                    </p:set>
                                    <p:animEffect transition="in" filter="dissolve">
                                      <p:cBhvr>
                                        <p:cTn id="27" dur="500"/>
                                        <p:tgtEl>
                                          <p:spTgt spid="10137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01379">
                                            <p:txEl>
                                              <p:pRg st="5" end="5"/>
                                            </p:txEl>
                                          </p:spTgt>
                                        </p:tgtEl>
                                        <p:attrNameLst>
                                          <p:attrName>style.visibility</p:attrName>
                                        </p:attrNameLst>
                                      </p:cBhvr>
                                      <p:to>
                                        <p:strVal val="visible"/>
                                      </p:to>
                                    </p:set>
                                    <p:animEffect transition="in" filter="dissolve">
                                      <p:cBhvr>
                                        <p:cTn id="32" dur="500"/>
                                        <p:tgtEl>
                                          <p:spTgt spid="1013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bldLvl="2"/>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a:defRPr/>
            </a:pPr>
            <a:r>
              <a:rPr lang="en-US" smtClean="0">
                <a:solidFill>
                  <a:schemeClr val="accent1">
                    <a:lumMod val="40000"/>
                    <a:lumOff val="60000"/>
                  </a:schemeClr>
                </a:solidFill>
              </a:rPr>
              <a:t>Audiovisual Aids - Guidelines</a:t>
            </a:r>
          </a:p>
        </p:txBody>
      </p:sp>
      <p:sp>
        <p:nvSpPr>
          <p:cNvPr id="102403" name="Rectangle 3"/>
          <p:cNvSpPr>
            <a:spLocks noGrp="1" noChangeArrowheads="1"/>
          </p:cNvSpPr>
          <p:nvPr>
            <p:ph idx="1"/>
          </p:nvPr>
        </p:nvSpPr>
        <p:spPr/>
        <p:txBody>
          <a:bodyPr/>
          <a:lstStyle/>
          <a:p>
            <a:pPr marL="407988" indent="-407988"/>
            <a:r>
              <a:rPr lang="en-US" smtClean="0"/>
              <a:t>One Main Idea per Visual</a:t>
            </a:r>
          </a:p>
          <a:p>
            <a:pPr marL="407988" indent="-407988"/>
            <a:r>
              <a:rPr lang="en-US" smtClean="0"/>
              <a:t>Six Words per line</a:t>
            </a:r>
          </a:p>
          <a:p>
            <a:pPr marL="407988" indent="-407988"/>
            <a:r>
              <a:rPr lang="en-US" smtClean="0"/>
              <a:t>Six Lines per Visual</a:t>
            </a:r>
          </a:p>
          <a:p>
            <a:pPr marL="407988" indent="-407988"/>
            <a:r>
              <a:rPr lang="en-US" smtClean="0"/>
              <a:t>Horizontal Format</a:t>
            </a:r>
          </a:p>
          <a:p>
            <a:pPr marL="407988" indent="-407988"/>
            <a:r>
              <a:rPr lang="en-US" smtClean="0"/>
              <a:t>Use Color!!</a:t>
            </a:r>
          </a:p>
          <a:p>
            <a:pPr marL="407988" indent="-407988"/>
            <a:r>
              <a:rPr lang="en-US" smtClean="0"/>
              <a:t>Use Graphics!!</a:t>
            </a:r>
          </a:p>
          <a:p>
            <a:pPr marL="407988" indent="-407988">
              <a:buSzTx/>
              <a:buFont typeface="Wingdings" pitchFamily="2" charset="2"/>
              <a:buNone/>
            </a:pPr>
            <a:endParaRPr lang="en-US" smtClean="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animEffect transition="in" filter="dissolve">
                                      <p:cBhvr>
                                        <p:cTn id="7" dur="500"/>
                                        <p:tgtEl>
                                          <p:spTgt spid="1024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2403">
                                            <p:txEl>
                                              <p:pRg st="1" end="1"/>
                                            </p:txEl>
                                          </p:spTgt>
                                        </p:tgtEl>
                                        <p:attrNameLst>
                                          <p:attrName>style.visibility</p:attrName>
                                        </p:attrNameLst>
                                      </p:cBhvr>
                                      <p:to>
                                        <p:strVal val="visible"/>
                                      </p:to>
                                    </p:set>
                                    <p:animEffect transition="in" filter="dissolve">
                                      <p:cBhvr>
                                        <p:cTn id="12" dur="500"/>
                                        <p:tgtEl>
                                          <p:spTgt spid="10240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2403">
                                            <p:txEl>
                                              <p:pRg st="2" end="2"/>
                                            </p:txEl>
                                          </p:spTgt>
                                        </p:tgtEl>
                                        <p:attrNameLst>
                                          <p:attrName>style.visibility</p:attrName>
                                        </p:attrNameLst>
                                      </p:cBhvr>
                                      <p:to>
                                        <p:strVal val="visible"/>
                                      </p:to>
                                    </p:set>
                                    <p:animEffect transition="in" filter="dissolve">
                                      <p:cBhvr>
                                        <p:cTn id="17" dur="500"/>
                                        <p:tgtEl>
                                          <p:spTgt spid="10240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2403">
                                            <p:txEl>
                                              <p:pRg st="3" end="3"/>
                                            </p:txEl>
                                          </p:spTgt>
                                        </p:tgtEl>
                                        <p:attrNameLst>
                                          <p:attrName>style.visibility</p:attrName>
                                        </p:attrNameLst>
                                      </p:cBhvr>
                                      <p:to>
                                        <p:strVal val="visible"/>
                                      </p:to>
                                    </p:set>
                                    <p:animEffect transition="in" filter="dissolve">
                                      <p:cBhvr>
                                        <p:cTn id="22" dur="500"/>
                                        <p:tgtEl>
                                          <p:spTgt spid="10240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2403">
                                            <p:txEl>
                                              <p:pRg st="4" end="4"/>
                                            </p:txEl>
                                          </p:spTgt>
                                        </p:tgtEl>
                                        <p:attrNameLst>
                                          <p:attrName>style.visibility</p:attrName>
                                        </p:attrNameLst>
                                      </p:cBhvr>
                                      <p:to>
                                        <p:strVal val="visible"/>
                                      </p:to>
                                    </p:set>
                                    <p:animEffect transition="in" filter="dissolve">
                                      <p:cBhvr>
                                        <p:cTn id="27" dur="500"/>
                                        <p:tgtEl>
                                          <p:spTgt spid="10240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02403">
                                            <p:txEl>
                                              <p:pRg st="5" end="5"/>
                                            </p:txEl>
                                          </p:spTgt>
                                        </p:tgtEl>
                                        <p:attrNameLst>
                                          <p:attrName>style.visibility</p:attrName>
                                        </p:attrNameLst>
                                      </p:cBhvr>
                                      <p:to>
                                        <p:strVal val="visible"/>
                                      </p:to>
                                    </p:set>
                                    <p:animEffect transition="in" filter="dissolve">
                                      <p:cBhvr>
                                        <p:cTn id="32" dur="500"/>
                                        <p:tgtEl>
                                          <p:spTgt spid="10240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build="p" bldLvl="2"/>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defRPr/>
            </a:pPr>
            <a:r>
              <a:rPr lang="en-US" dirty="0" smtClean="0">
                <a:solidFill>
                  <a:schemeClr val="accent1">
                    <a:lumMod val="40000"/>
                    <a:lumOff val="60000"/>
                  </a:schemeClr>
                </a:solidFill>
              </a:rPr>
              <a:t>A Facilitator is</a:t>
            </a:r>
          </a:p>
        </p:txBody>
      </p:sp>
      <p:sp>
        <p:nvSpPr>
          <p:cNvPr id="103427" name="Rectangle 3"/>
          <p:cNvSpPr>
            <a:spLocks noGrp="1" noChangeArrowheads="1"/>
          </p:cNvSpPr>
          <p:nvPr>
            <p:ph idx="1"/>
          </p:nvPr>
        </p:nvSpPr>
        <p:spPr>
          <a:xfrm>
            <a:off x="1371600" y="1752600"/>
            <a:ext cx="7315200" cy="4114800"/>
          </a:xfrm>
        </p:spPr>
        <p:txBody>
          <a:bodyPr/>
          <a:lstStyle/>
          <a:p>
            <a:r>
              <a:rPr lang="en-US" sz="4400" dirty="0" smtClean="0"/>
              <a:t>The person responsible for helping a group develop an effective process for accomplishing its purpose</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3427">
                                            <p:txEl>
                                              <p:pRg st="0" end="0"/>
                                            </p:txEl>
                                          </p:spTgt>
                                        </p:tgtEl>
                                        <p:attrNameLst>
                                          <p:attrName>style.visibility</p:attrName>
                                        </p:attrNameLst>
                                      </p:cBhvr>
                                      <p:to>
                                        <p:strVal val="visible"/>
                                      </p:to>
                                    </p:set>
                                    <p:animEffect transition="in" filter="dissolve">
                                      <p:cBhvr>
                                        <p:cTn id="7" dur="500"/>
                                        <p:tgtEl>
                                          <p:spTgt spid="1034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defRPr/>
            </a:pPr>
            <a:r>
              <a:rPr lang="en-US" smtClean="0">
                <a:solidFill>
                  <a:schemeClr val="accent1">
                    <a:lumMod val="40000"/>
                    <a:lumOff val="60000"/>
                  </a:schemeClr>
                </a:solidFill>
              </a:rPr>
              <a:t>Types of Facilitation</a:t>
            </a:r>
          </a:p>
        </p:txBody>
      </p:sp>
      <p:sp>
        <p:nvSpPr>
          <p:cNvPr id="28675" name="Rectangle 3"/>
          <p:cNvSpPr>
            <a:spLocks noGrp="1" noChangeArrowheads="1"/>
          </p:cNvSpPr>
          <p:nvPr>
            <p:ph idx="1"/>
          </p:nvPr>
        </p:nvSpPr>
        <p:spPr>
          <a:xfrm>
            <a:off x="1447800" y="1676400"/>
            <a:ext cx="7315200" cy="4419600"/>
          </a:xfrm>
        </p:spPr>
        <p:txBody>
          <a:bodyPr/>
          <a:lstStyle/>
          <a:p>
            <a:r>
              <a:rPr lang="en-US" dirty="0" smtClean="0"/>
              <a:t>Soft</a:t>
            </a:r>
          </a:p>
          <a:p>
            <a:r>
              <a:rPr lang="en-US" dirty="0" smtClean="0"/>
              <a:t>Enlightened</a:t>
            </a:r>
          </a:p>
          <a:p>
            <a:r>
              <a:rPr lang="en-US" dirty="0" smtClean="0"/>
              <a:t>Open-Ended</a:t>
            </a:r>
          </a:p>
          <a:p>
            <a:r>
              <a:rPr lang="en-US" dirty="0" smtClean="0"/>
              <a:t>Predetermined Outcome</a:t>
            </a:r>
          </a:p>
          <a:p>
            <a:r>
              <a:rPr lang="en-US" dirty="0" smtClean="0"/>
              <a:t>Manager </a:t>
            </a:r>
          </a:p>
          <a:p>
            <a:r>
              <a:rPr lang="en-US" dirty="0" smtClean="0"/>
              <a:t>Other</a:t>
            </a:r>
          </a:p>
        </p:txBody>
      </p:sp>
    </p:spTree>
  </p:cSld>
  <p:clrMapOvr>
    <a:masterClrMapping/>
  </p:clrMapOvr>
  <p:transition spd="slow"/>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defRPr/>
            </a:pPr>
            <a:r>
              <a:rPr lang="en-US" smtClean="0">
                <a:solidFill>
                  <a:schemeClr val="accent1">
                    <a:lumMod val="40000"/>
                    <a:lumOff val="60000"/>
                  </a:schemeClr>
                </a:solidFill>
              </a:rPr>
              <a:t>Facilitator Roles</a:t>
            </a:r>
          </a:p>
        </p:txBody>
      </p:sp>
      <p:sp>
        <p:nvSpPr>
          <p:cNvPr id="104451" name="Rectangle 3"/>
          <p:cNvSpPr>
            <a:spLocks noGrp="1" noChangeArrowheads="1"/>
          </p:cNvSpPr>
          <p:nvPr>
            <p:ph idx="1"/>
          </p:nvPr>
        </p:nvSpPr>
        <p:spPr>
          <a:xfrm>
            <a:off x="1295400" y="1828800"/>
            <a:ext cx="7467600" cy="4267200"/>
          </a:xfrm>
        </p:spPr>
        <p:txBody>
          <a:bodyPr/>
          <a:lstStyle/>
          <a:p>
            <a:r>
              <a:rPr lang="en-US" dirty="0" smtClean="0"/>
              <a:t>Provide Helpful Techniques</a:t>
            </a:r>
          </a:p>
          <a:p>
            <a:r>
              <a:rPr lang="en-US" dirty="0" smtClean="0"/>
              <a:t>Keep Group Focused on Task</a:t>
            </a:r>
          </a:p>
          <a:p>
            <a:r>
              <a:rPr lang="en-US" dirty="0" smtClean="0"/>
              <a:t>Periodically Review Progress</a:t>
            </a:r>
          </a:p>
          <a:p>
            <a:r>
              <a:rPr lang="en-US" dirty="0" smtClean="0"/>
              <a:t>Encourage Participation</a:t>
            </a:r>
          </a:p>
          <a:p>
            <a:r>
              <a:rPr lang="en-US" dirty="0" smtClean="0"/>
              <a:t>Protect Ideas</a:t>
            </a:r>
          </a:p>
          <a:p>
            <a:r>
              <a:rPr lang="en-US" dirty="0" smtClean="0"/>
              <a:t>Manage Conflict</a:t>
            </a:r>
          </a:p>
          <a:p>
            <a:r>
              <a:rPr lang="en-US" dirty="0" smtClean="0"/>
              <a:t>Confront Disruptive Behavior</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animEffect transition="in" filter="dissolve">
                                      <p:cBhvr>
                                        <p:cTn id="7" dur="500"/>
                                        <p:tgtEl>
                                          <p:spTgt spid="1044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4451">
                                            <p:txEl>
                                              <p:pRg st="1" end="1"/>
                                            </p:txEl>
                                          </p:spTgt>
                                        </p:tgtEl>
                                        <p:attrNameLst>
                                          <p:attrName>style.visibility</p:attrName>
                                        </p:attrNameLst>
                                      </p:cBhvr>
                                      <p:to>
                                        <p:strVal val="visible"/>
                                      </p:to>
                                    </p:set>
                                    <p:animEffect transition="in" filter="dissolve">
                                      <p:cBhvr>
                                        <p:cTn id="12" dur="500"/>
                                        <p:tgtEl>
                                          <p:spTgt spid="1044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4451">
                                            <p:txEl>
                                              <p:pRg st="2" end="2"/>
                                            </p:txEl>
                                          </p:spTgt>
                                        </p:tgtEl>
                                        <p:attrNameLst>
                                          <p:attrName>style.visibility</p:attrName>
                                        </p:attrNameLst>
                                      </p:cBhvr>
                                      <p:to>
                                        <p:strVal val="visible"/>
                                      </p:to>
                                    </p:set>
                                    <p:animEffect transition="in" filter="dissolve">
                                      <p:cBhvr>
                                        <p:cTn id="17" dur="500"/>
                                        <p:tgtEl>
                                          <p:spTgt spid="10445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4451">
                                            <p:txEl>
                                              <p:pRg st="3" end="3"/>
                                            </p:txEl>
                                          </p:spTgt>
                                        </p:tgtEl>
                                        <p:attrNameLst>
                                          <p:attrName>style.visibility</p:attrName>
                                        </p:attrNameLst>
                                      </p:cBhvr>
                                      <p:to>
                                        <p:strVal val="visible"/>
                                      </p:to>
                                    </p:set>
                                    <p:animEffect transition="in" filter="dissolve">
                                      <p:cBhvr>
                                        <p:cTn id="22" dur="500"/>
                                        <p:tgtEl>
                                          <p:spTgt spid="10445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4451">
                                            <p:txEl>
                                              <p:pRg st="4" end="4"/>
                                            </p:txEl>
                                          </p:spTgt>
                                        </p:tgtEl>
                                        <p:attrNameLst>
                                          <p:attrName>style.visibility</p:attrName>
                                        </p:attrNameLst>
                                      </p:cBhvr>
                                      <p:to>
                                        <p:strVal val="visible"/>
                                      </p:to>
                                    </p:set>
                                    <p:animEffect transition="in" filter="dissolve">
                                      <p:cBhvr>
                                        <p:cTn id="27" dur="500"/>
                                        <p:tgtEl>
                                          <p:spTgt spid="10445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04451">
                                            <p:txEl>
                                              <p:pRg st="5" end="5"/>
                                            </p:txEl>
                                          </p:spTgt>
                                        </p:tgtEl>
                                        <p:attrNameLst>
                                          <p:attrName>style.visibility</p:attrName>
                                        </p:attrNameLst>
                                      </p:cBhvr>
                                      <p:to>
                                        <p:strVal val="visible"/>
                                      </p:to>
                                    </p:set>
                                    <p:animEffect transition="in" filter="dissolve">
                                      <p:cBhvr>
                                        <p:cTn id="32" dur="500"/>
                                        <p:tgtEl>
                                          <p:spTgt spid="104451">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04451">
                                            <p:txEl>
                                              <p:pRg st="6" end="6"/>
                                            </p:txEl>
                                          </p:spTgt>
                                        </p:tgtEl>
                                        <p:attrNameLst>
                                          <p:attrName>style.visibility</p:attrName>
                                        </p:attrNameLst>
                                      </p:cBhvr>
                                      <p:to>
                                        <p:strVal val="visible"/>
                                      </p:to>
                                    </p:set>
                                    <p:animEffect transition="in" filter="dissolve">
                                      <p:cBhvr>
                                        <p:cTn id="37" dur="500"/>
                                        <p:tgtEl>
                                          <p:spTgt spid="1044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defRPr/>
            </a:pPr>
            <a:r>
              <a:rPr lang="en-US" smtClean="0">
                <a:solidFill>
                  <a:schemeClr val="accent1">
                    <a:lumMod val="40000"/>
                    <a:lumOff val="60000"/>
                  </a:schemeClr>
                </a:solidFill>
              </a:rPr>
              <a:t>Facilitators Should Avoid --</a:t>
            </a:r>
          </a:p>
        </p:txBody>
      </p:sp>
      <p:sp>
        <p:nvSpPr>
          <p:cNvPr id="105475" name="Rectangle 3"/>
          <p:cNvSpPr>
            <a:spLocks noGrp="1" noChangeArrowheads="1"/>
          </p:cNvSpPr>
          <p:nvPr>
            <p:ph idx="1"/>
          </p:nvPr>
        </p:nvSpPr>
        <p:spPr>
          <a:xfrm>
            <a:off x="1295400" y="1905000"/>
            <a:ext cx="7467600" cy="4191000"/>
          </a:xfrm>
        </p:spPr>
        <p:txBody>
          <a:bodyPr/>
          <a:lstStyle/>
          <a:p>
            <a:r>
              <a:rPr lang="en-US" dirty="0" smtClean="0"/>
              <a:t>Judging or Criticizing Ideas or Values of Others</a:t>
            </a:r>
          </a:p>
          <a:p>
            <a:r>
              <a:rPr lang="en-US" dirty="0" smtClean="0"/>
              <a:t>Projecting Their Own Ideas - Using Their Facilitator Role to Argue for Them</a:t>
            </a:r>
          </a:p>
          <a:p>
            <a:r>
              <a:rPr lang="en-US" dirty="0" smtClean="0"/>
              <a:t>Making Procedural Decisions for the Meeting Without Consulting Participants</a:t>
            </a:r>
          </a:p>
          <a:p>
            <a:r>
              <a:rPr lang="en-US" dirty="0" smtClean="0"/>
              <a:t>Making Lengthy Comments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5475">
                                            <p:txEl>
                                              <p:pRg st="0" end="0"/>
                                            </p:txEl>
                                          </p:spTgt>
                                        </p:tgtEl>
                                        <p:attrNameLst>
                                          <p:attrName>style.visibility</p:attrName>
                                        </p:attrNameLst>
                                      </p:cBhvr>
                                      <p:to>
                                        <p:strVal val="visible"/>
                                      </p:to>
                                    </p:set>
                                    <p:animEffect transition="in" filter="dissolve">
                                      <p:cBhvr>
                                        <p:cTn id="7" dur="500"/>
                                        <p:tgtEl>
                                          <p:spTgt spid="1054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5475">
                                            <p:txEl>
                                              <p:pRg st="1" end="1"/>
                                            </p:txEl>
                                          </p:spTgt>
                                        </p:tgtEl>
                                        <p:attrNameLst>
                                          <p:attrName>style.visibility</p:attrName>
                                        </p:attrNameLst>
                                      </p:cBhvr>
                                      <p:to>
                                        <p:strVal val="visible"/>
                                      </p:to>
                                    </p:set>
                                    <p:animEffect transition="in" filter="dissolve">
                                      <p:cBhvr>
                                        <p:cTn id="12" dur="500"/>
                                        <p:tgtEl>
                                          <p:spTgt spid="1054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5475">
                                            <p:txEl>
                                              <p:pRg st="2" end="2"/>
                                            </p:txEl>
                                          </p:spTgt>
                                        </p:tgtEl>
                                        <p:attrNameLst>
                                          <p:attrName>style.visibility</p:attrName>
                                        </p:attrNameLst>
                                      </p:cBhvr>
                                      <p:to>
                                        <p:strVal val="visible"/>
                                      </p:to>
                                    </p:set>
                                    <p:animEffect transition="in" filter="dissolve">
                                      <p:cBhvr>
                                        <p:cTn id="17" dur="500"/>
                                        <p:tgtEl>
                                          <p:spTgt spid="1054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5475">
                                            <p:txEl>
                                              <p:pRg st="3" end="3"/>
                                            </p:txEl>
                                          </p:spTgt>
                                        </p:tgtEl>
                                        <p:attrNameLst>
                                          <p:attrName>style.visibility</p:attrName>
                                        </p:attrNameLst>
                                      </p:cBhvr>
                                      <p:to>
                                        <p:strVal val="visible"/>
                                      </p:to>
                                    </p:set>
                                    <p:animEffect transition="in" filter="dissolve">
                                      <p:cBhvr>
                                        <p:cTn id="22" dur="500"/>
                                        <p:tgtEl>
                                          <p:spTgt spid="1054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a:defRPr/>
            </a:pPr>
            <a:r>
              <a:rPr lang="en-US" smtClean="0">
                <a:solidFill>
                  <a:schemeClr val="accent1">
                    <a:lumMod val="40000"/>
                    <a:lumOff val="60000"/>
                  </a:schemeClr>
                </a:solidFill>
              </a:rPr>
              <a:t>Preparing to Facilitate</a:t>
            </a:r>
          </a:p>
        </p:txBody>
      </p:sp>
      <p:sp>
        <p:nvSpPr>
          <p:cNvPr id="96259" name="Rectangle 3"/>
          <p:cNvSpPr>
            <a:spLocks noGrp="1" noChangeArrowheads="1"/>
          </p:cNvSpPr>
          <p:nvPr>
            <p:ph idx="1"/>
          </p:nvPr>
        </p:nvSpPr>
        <p:spPr>
          <a:xfrm>
            <a:off x="1447800" y="1600200"/>
            <a:ext cx="7239000" cy="4800600"/>
          </a:xfrm>
        </p:spPr>
        <p:txBody>
          <a:bodyPr/>
          <a:lstStyle/>
          <a:p>
            <a:pPr marL="590550" indent="-590550">
              <a:buFont typeface="Wingdings" pitchFamily="2" charset="2"/>
              <a:buNone/>
            </a:pPr>
            <a:r>
              <a:rPr lang="en-US" u="sng" dirty="0" smtClean="0">
                <a:latin typeface="Arial Black" pitchFamily="34" charset="0"/>
              </a:rPr>
              <a:t>Ten Tips</a:t>
            </a:r>
            <a:r>
              <a:rPr lang="en-US" dirty="0" smtClean="0">
                <a:latin typeface="Arial Black" pitchFamily="34" charset="0"/>
              </a:rPr>
              <a:t> </a:t>
            </a:r>
          </a:p>
          <a:p>
            <a:pPr marL="590550" indent="-590550">
              <a:buSzTx/>
              <a:buFont typeface="Wingdings" pitchFamily="2" charset="2"/>
              <a:buAutoNum type="arabicPeriod"/>
            </a:pPr>
            <a:r>
              <a:rPr lang="en-US" sz="2800" dirty="0" smtClean="0"/>
              <a:t>Review Written Materials</a:t>
            </a:r>
          </a:p>
          <a:p>
            <a:pPr marL="590550" indent="-590550">
              <a:buSzTx/>
              <a:buFont typeface="Wingdings" pitchFamily="2" charset="2"/>
              <a:buAutoNum type="arabicPeriod"/>
            </a:pPr>
            <a:r>
              <a:rPr lang="en-US" sz="2800" dirty="0" smtClean="0"/>
              <a:t>Know Your goal</a:t>
            </a:r>
          </a:p>
          <a:p>
            <a:pPr marL="590550" indent="-590550">
              <a:buSzTx/>
              <a:buFont typeface="Wingdings" pitchFamily="2" charset="2"/>
              <a:buAutoNum type="arabicPeriod"/>
            </a:pPr>
            <a:r>
              <a:rPr lang="en-US" sz="2800" dirty="0" smtClean="0"/>
              <a:t>Plan Timelines</a:t>
            </a:r>
          </a:p>
          <a:p>
            <a:pPr marL="590550" indent="-590550">
              <a:buSzTx/>
              <a:buFont typeface="Wingdings" pitchFamily="2" charset="2"/>
              <a:buAutoNum type="arabicPeriod"/>
            </a:pPr>
            <a:r>
              <a:rPr lang="en-US" sz="2800" dirty="0" smtClean="0"/>
              <a:t>Make Your Own Notes</a:t>
            </a:r>
          </a:p>
          <a:p>
            <a:pPr marL="590550" indent="-590550">
              <a:buSzTx/>
              <a:buFont typeface="Wingdings" pitchFamily="2" charset="2"/>
              <a:buAutoNum type="arabicPeriod"/>
            </a:pPr>
            <a:r>
              <a:rPr lang="en-US" sz="2800" dirty="0" smtClean="0"/>
              <a:t>Plan How to Present Key Concepts</a:t>
            </a:r>
          </a:p>
          <a:p>
            <a:pPr marL="590550" indent="-590550">
              <a:buSzTx/>
              <a:buFont typeface="Wingdings" pitchFamily="2" charset="2"/>
              <a:buAutoNum type="arabicPeriod" startAt="6"/>
            </a:pPr>
            <a:r>
              <a:rPr lang="en-US" sz="2800" dirty="0" smtClean="0"/>
              <a:t>Plan Participation Methods</a:t>
            </a:r>
          </a:p>
          <a:p>
            <a:pPr marL="590550" indent="-590550">
              <a:buSzTx/>
              <a:buFont typeface="Wingdings" pitchFamily="2" charset="2"/>
              <a:buAutoNum type="arabicPeriod" startAt="6"/>
            </a:pPr>
            <a:r>
              <a:rPr lang="en-US" sz="2800" dirty="0" smtClean="0"/>
              <a:t>Plan the Questions</a:t>
            </a:r>
          </a:p>
          <a:p>
            <a:pPr marL="590550" indent="-590550">
              <a:buSzTx/>
              <a:buFont typeface="Wingdings" pitchFamily="2" charset="2"/>
              <a:buAutoNum type="arabicPeriod" startAt="6"/>
            </a:pPr>
            <a:r>
              <a:rPr lang="en-US" sz="2800" dirty="0" smtClean="0"/>
              <a:t>Plan &amp; Prepare Audiovisual Aids</a:t>
            </a:r>
          </a:p>
          <a:p>
            <a:pPr marL="590550" indent="-590550">
              <a:buSzTx/>
              <a:buFont typeface="Wingdings" pitchFamily="2" charset="2"/>
              <a:buAutoNum type="arabicPeriod" startAt="6"/>
            </a:pPr>
            <a:r>
              <a:rPr lang="en-US" sz="2800" dirty="0" smtClean="0"/>
              <a:t>Practice</a:t>
            </a:r>
          </a:p>
          <a:p>
            <a:pPr marL="590550" indent="-590550">
              <a:buSzTx/>
              <a:buFont typeface="Wingdings" pitchFamily="2" charset="2"/>
              <a:buAutoNum type="arabicPeriod" startAt="6"/>
            </a:pPr>
            <a:r>
              <a:rPr lang="en-US" sz="2800" dirty="0" smtClean="0"/>
              <a:t>Plan to Have “Fun”</a:t>
            </a:r>
          </a:p>
          <a:p>
            <a:pPr marL="590550" indent="-590550">
              <a:buSzTx/>
              <a:buFont typeface="Wingdings" pitchFamily="2" charset="2"/>
              <a:buNone/>
            </a:pPr>
            <a:endParaRPr lang="en-US" dirty="0" smtClean="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6259">
                                            <p:txEl>
                                              <p:pRg st="0" end="0"/>
                                            </p:txEl>
                                          </p:spTgt>
                                        </p:tgtEl>
                                        <p:attrNameLst>
                                          <p:attrName>style.visibility</p:attrName>
                                        </p:attrNameLst>
                                      </p:cBhvr>
                                      <p:to>
                                        <p:strVal val="visible"/>
                                      </p:to>
                                    </p:set>
                                    <p:animEffect transition="in" filter="dissolve">
                                      <p:cBhvr>
                                        <p:cTn id="7" dur="500"/>
                                        <p:tgtEl>
                                          <p:spTgt spid="962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6259">
                                            <p:txEl>
                                              <p:pRg st="1" end="1"/>
                                            </p:txEl>
                                          </p:spTgt>
                                        </p:tgtEl>
                                        <p:attrNameLst>
                                          <p:attrName>style.visibility</p:attrName>
                                        </p:attrNameLst>
                                      </p:cBhvr>
                                      <p:to>
                                        <p:strVal val="visible"/>
                                      </p:to>
                                    </p:set>
                                    <p:animEffect transition="in" filter="dissolve">
                                      <p:cBhvr>
                                        <p:cTn id="12" dur="500"/>
                                        <p:tgtEl>
                                          <p:spTgt spid="962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6259">
                                            <p:txEl>
                                              <p:pRg st="2" end="2"/>
                                            </p:txEl>
                                          </p:spTgt>
                                        </p:tgtEl>
                                        <p:attrNameLst>
                                          <p:attrName>style.visibility</p:attrName>
                                        </p:attrNameLst>
                                      </p:cBhvr>
                                      <p:to>
                                        <p:strVal val="visible"/>
                                      </p:to>
                                    </p:set>
                                    <p:animEffect transition="in" filter="dissolve">
                                      <p:cBhvr>
                                        <p:cTn id="17" dur="500"/>
                                        <p:tgtEl>
                                          <p:spTgt spid="9625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6259">
                                            <p:txEl>
                                              <p:pRg st="3" end="3"/>
                                            </p:txEl>
                                          </p:spTgt>
                                        </p:tgtEl>
                                        <p:attrNameLst>
                                          <p:attrName>style.visibility</p:attrName>
                                        </p:attrNameLst>
                                      </p:cBhvr>
                                      <p:to>
                                        <p:strVal val="visible"/>
                                      </p:to>
                                    </p:set>
                                    <p:animEffect transition="in" filter="dissolve">
                                      <p:cBhvr>
                                        <p:cTn id="22" dur="500"/>
                                        <p:tgtEl>
                                          <p:spTgt spid="9625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96259">
                                            <p:txEl>
                                              <p:pRg st="4" end="4"/>
                                            </p:txEl>
                                          </p:spTgt>
                                        </p:tgtEl>
                                        <p:attrNameLst>
                                          <p:attrName>style.visibility</p:attrName>
                                        </p:attrNameLst>
                                      </p:cBhvr>
                                      <p:to>
                                        <p:strVal val="visible"/>
                                      </p:to>
                                    </p:set>
                                    <p:animEffect transition="in" filter="dissolve">
                                      <p:cBhvr>
                                        <p:cTn id="27" dur="500"/>
                                        <p:tgtEl>
                                          <p:spTgt spid="9625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96259">
                                            <p:txEl>
                                              <p:pRg st="5" end="5"/>
                                            </p:txEl>
                                          </p:spTgt>
                                        </p:tgtEl>
                                        <p:attrNameLst>
                                          <p:attrName>style.visibility</p:attrName>
                                        </p:attrNameLst>
                                      </p:cBhvr>
                                      <p:to>
                                        <p:strVal val="visible"/>
                                      </p:to>
                                    </p:set>
                                    <p:animEffect transition="in" filter="dissolve">
                                      <p:cBhvr>
                                        <p:cTn id="32" dur="500"/>
                                        <p:tgtEl>
                                          <p:spTgt spid="9625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96259">
                                            <p:txEl>
                                              <p:pRg st="6" end="6"/>
                                            </p:txEl>
                                          </p:spTgt>
                                        </p:tgtEl>
                                        <p:attrNameLst>
                                          <p:attrName>style.visibility</p:attrName>
                                        </p:attrNameLst>
                                      </p:cBhvr>
                                      <p:to>
                                        <p:strVal val="visible"/>
                                      </p:to>
                                    </p:set>
                                    <p:animEffect transition="in" filter="dissolve">
                                      <p:cBhvr>
                                        <p:cTn id="37" dur="500"/>
                                        <p:tgtEl>
                                          <p:spTgt spid="9625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96259">
                                            <p:txEl>
                                              <p:pRg st="7" end="7"/>
                                            </p:txEl>
                                          </p:spTgt>
                                        </p:tgtEl>
                                        <p:attrNameLst>
                                          <p:attrName>style.visibility</p:attrName>
                                        </p:attrNameLst>
                                      </p:cBhvr>
                                      <p:to>
                                        <p:strVal val="visible"/>
                                      </p:to>
                                    </p:set>
                                    <p:animEffect transition="in" filter="dissolve">
                                      <p:cBhvr>
                                        <p:cTn id="42" dur="500"/>
                                        <p:tgtEl>
                                          <p:spTgt spid="9625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96259">
                                            <p:txEl>
                                              <p:pRg st="8" end="8"/>
                                            </p:txEl>
                                          </p:spTgt>
                                        </p:tgtEl>
                                        <p:attrNameLst>
                                          <p:attrName>style.visibility</p:attrName>
                                        </p:attrNameLst>
                                      </p:cBhvr>
                                      <p:to>
                                        <p:strVal val="visible"/>
                                      </p:to>
                                    </p:set>
                                    <p:animEffect transition="in" filter="dissolve">
                                      <p:cBhvr>
                                        <p:cTn id="47" dur="500"/>
                                        <p:tgtEl>
                                          <p:spTgt spid="96259">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96259">
                                            <p:txEl>
                                              <p:pRg st="9" end="9"/>
                                            </p:txEl>
                                          </p:spTgt>
                                        </p:tgtEl>
                                        <p:attrNameLst>
                                          <p:attrName>style.visibility</p:attrName>
                                        </p:attrNameLst>
                                      </p:cBhvr>
                                      <p:to>
                                        <p:strVal val="visible"/>
                                      </p:to>
                                    </p:set>
                                    <p:animEffect transition="in" filter="dissolve">
                                      <p:cBhvr>
                                        <p:cTn id="52" dur="500"/>
                                        <p:tgtEl>
                                          <p:spTgt spid="96259">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96259">
                                            <p:txEl>
                                              <p:pRg st="10" end="10"/>
                                            </p:txEl>
                                          </p:spTgt>
                                        </p:tgtEl>
                                        <p:attrNameLst>
                                          <p:attrName>style.visibility</p:attrName>
                                        </p:attrNameLst>
                                      </p:cBhvr>
                                      <p:to>
                                        <p:strVal val="visible"/>
                                      </p:to>
                                    </p:set>
                                    <p:animEffect transition="in" filter="dissolve">
                                      <p:cBhvr>
                                        <p:cTn id="57" dur="500"/>
                                        <p:tgtEl>
                                          <p:spTgt spid="9625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build="p" bldLvl="2"/>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a:defRPr/>
            </a:pPr>
            <a:r>
              <a:rPr lang="en-US" smtClean="0">
                <a:solidFill>
                  <a:schemeClr val="accent1">
                    <a:lumMod val="40000"/>
                    <a:lumOff val="60000"/>
                  </a:schemeClr>
                </a:solidFill>
              </a:rPr>
              <a:t>Types of Questions </a:t>
            </a:r>
          </a:p>
        </p:txBody>
      </p:sp>
      <p:sp>
        <p:nvSpPr>
          <p:cNvPr id="77827" name="Rectangle 3"/>
          <p:cNvSpPr>
            <a:spLocks noGrp="1" noChangeArrowheads="1"/>
          </p:cNvSpPr>
          <p:nvPr>
            <p:ph idx="1"/>
          </p:nvPr>
        </p:nvSpPr>
        <p:spPr>
          <a:xfrm>
            <a:off x="1295400" y="1752600"/>
            <a:ext cx="7162800" cy="4572000"/>
          </a:xfrm>
        </p:spPr>
        <p:txBody>
          <a:bodyPr/>
          <a:lstStyle/>
          <a:p>
            <a:pPr marL="511175" indent="-407988"/>
            <a:r>
              <a:rPr lang="en-US" dirty="0" smtClean="0"/>
              <a:t>Open Questions</a:t>
            </a:r>
          </a:p>
          <a:p>
            <a:pPr marL="511175" indent="-407988"/>
            <a:r>
              <a:rPr lang="en-US" dirty="0" smtClean="0"/>
              <a:t>Leading Questions</a:t>
            </a:r>
          </a:p>
          <a:p>
            <a:pPr marL="511175" indent="-407988"/>
            <a:r>
              <a:rPr lang="en-US" dirty="0" smtClean="0"/>
              <a:t>Reflective Questions</a:t>
            </a:r>
          </a:p>
          <a:p>
            <a:pPr marL="511175" indent="-407988"/>
            <a:endParaRPr lang="en-US" dirty="0" smtClean="0"/>
          </a:p>
          <a:p>
            <a:pPr marL="511175" indent="-407988"/>
            <a:endParaRPr lang="en-US" dirty="0" smtClean="0"/>
          </a:p>
        </p:txBody>
      </p:sp>
    </p:spTree>
  </p:cSld>
  <p:clrMapOvr>
    <a:masterClrMapping/>
  </p:clrMapOvr>
  <p:transition spd="slow"/>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a:defRPr/>
            </a:pPr>
            <a:r>
              <a:rPr lang="en-US" smtClean="0">
                <a:solidFill>
                  <a:schemeClr val="accent1">
                    <a:lumMod val="40000"/>
                    <a:lumOff val="60000"/>
                  </a:schemeClr>
                </a:solidFill>
              </a:rPr>
              <a:t>Tips – Good Questions </a:t>
            </a:r>
          </a:p>
        </p:txBody>
      </p:sp>
      <p:sp>
        <p:nvSpPr>
          <p:cNvPr id="158723" name="Rectangle 3"/>
          <p:cNvSpPr>
            <a:spLocks noGrp="1" noChangeArrowheads="1"/>
          </p:cNvSpPr>
          <p:nvPr>
            <p:ph idx="1"/>
          </p:nvPr>
        </p:nvSpPr>
        <p:spPr>
          <a:xfrm>
            <a:off x="1447800" y="1676400"/>
            <a:ext cx="7010400" cy="4648200"/>
          </a:xfrm>
        </p:spPr>
        <p:txBody>
          <a:bodyPr/>
          <a:lstStyle/>
          <a:p>
            <a:pPr marL="511175" indent="-407988"/>
            <a:r>
              <a:rPr lang="en-US" dirty="0" smtClean="0"/>
              <a:t>Plan questions in advance</a:t>
            </a:r>
          </a:p>
          <a:p>
            <a:pPr marL="511175" indent="-407988"/>
            <a:r>
              <a:rPr lang="en-US" dirty="0" smtClean="0"/>
              <a:t>Challenge participants</a:t>
            </a:r>
          </a:p>
          <a:p>
            <a:pPr marL="511175" indent="-407988"/>
            <a:r>
              <a:rPr lang="en-US" dirty="0" smtClean="0"/>
              <a:t>Concise and clear</a:t>
            </a:r>
          </a:p>
          <a:p>
            <a:pPr marL="511175" indent="-407988"/>
            <a:r>
              <a:rPr lang="en-US" dirty="0" smtClean="0"/>
              <a:t>Write out key questions</a:t>
            </a:r>
          </a:p>
          <a:p>
            <a:pPr marL="511175" indent="-407988"/>
            <a:r>
              <a:rPr lang="en-US" dirty="0" smtClean="0"/>
              <a:t>Start with general, open questions</a:t>
            </a:r>
          </a:p>
          <a:p>
            <a:pPr marL="511175" indent="-407988"/>
            <a:r>
              <a:rPr lang="en-US" dirty="0" smtClean="0"/>
              <a:t>Start with easy questions</a:t>
            </a:r>
          </a:p>
          <a:p>
            <a:pPr marL="511175" indent="-407988"/>
            <a:r>
              <a:rPr lang="en-US" dirty="0" smtClean="0"/>
              <a:t>Direct questions to different participants</a:t>
            </a:r>
          </a:p>
          <a:p>
            <a:pPr marL="511175" indent="-407988"/>
            <a:endParaRPr lang="en-US" dirty="0" smtClean="0"/>
          </a:p>
          <a:p>
            <a:pPr marL="511175" indent="-407988"/>
            <a:endParaRPr lang="en-US" dirty="0" smtClean="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8723">
                                            <p:txEl>
                                              <p:pRg st="0" end="0"/>
                                            </p:txEl>
                                          </p:spTgt>
                                        </p:tgtEl>
                                        <p:attrNameLst>
                                          <p:attrName>style.visibility</p:attrName>
                                        </p:attrNameLst>
                                      </p:cBhvr>
                                      <p:to>
                                        <p:strVal val="visible"/>
                                      </p:to>
                                    </p:set>
                                    <p:animEffect transition="in" filter="dissolve">
                                      <p:cBhvr>
                                        <p:cTn id="7" dur="500"/>
                                        <p:tgtEl>
                                          <p:spTgt spid="1587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8723">
                                            <p:txEl>
                                              <p:pRg st="1" end="1"/>
                                            </p:txEl>
                                          </p:spTgt>
                                        </p:tgtEl>
                                        <p:attrNameLst>
                                          <p:attrName>style.visibility</p:attrName>
                                        </p:attrNameLst>
                                      </p:cBhvr>
                                      <p:to>
                                        <p:strVal val="visible"/>
                                      </p:to>
                                    </p:set>
                                    <p:animEffect transition="in" filter="dissolve">
                                      <p:cBhvr>
                                        <p:cTn id="12" dur="500"/>
                                        <p:tgtEl>
                                          <p:spTgt spid="1587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58723">
                                            <p:txEl>
                                              <p:pRg st="2" end="2"/>
                                            </p:txEl>
                                          </p:spTgt>
                                        </p:tgtEl>
                                        <p:attrNameLst>
                                          <p:attrName>style.visibility</p:attrName>
                                        </p:attrNameLst>
                                      </p:cBhvr>
                                      <p:to>
                                        <p:strVal val="visible"/>
                                      </p:to>
                                    </p:set>
                                    <p:animEffect transition="in" filter="dissolve">
                                      <p:cBhvr>
                                        <p:cTn id="17" dur="500"/>
                                        <p:tgtEl>
                                          <p:spTgt spid="15872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58723">
                                            <p:txEl>
                                              <p:pRg st="3" end="3"/>
                                            </p:txEl>
                                          </p:spTgt>
                                        </p:tgtEl>
                                        <p:attrNameLst>
                                          <p:attrName>style.visibility</p:attrName>
                                        </p:attrNameLst>
                                      </p:cBhvr>
                                      <p:to>
                                        <p:strVal val="visible"/>
                                      </p:to>
                                    </p:set>
                                    <p:animEffect transition="in" filter="dissolve">
                                      <p:cBhvr>
                                        <p:cTn id="22" dur="500"/>
                                        <p:tgtEl>
                                          <p:spTgt spid="15872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58723">
                                            <p:txEl>
                                              <p:pRg st="4" end="4"/>
                                            </p:txEl>
                                          </p:spTgt>
                                        </p:tgtEl>
                                        <p:attrNameLst>
                                          <p:attrName>style.visibility</p:attrName>
                                        </p:attrNameLst>
                                      </p:cBhvr>
                                      <p:to>
                                        <p:strVal val="visible"/>
                                      </p:to>
                                    </p:set>
                                    <p:animEffect transition="in" filter="dissolve">
                                      <p:cBhvr>
                                        <p:cTn id="27" dur="500"/>
                                        <p:tgtEl>
                                          <p:spTgt spid="15872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58723">
                                            <p:txEl>
                                              <p:pRg st="5" end="5"/>
                                            </p:txEl>
                                          </p:spTgt>
                                        </p:tgtEl>
                                        <p:attrNameLst>
                                          <p:attrName>style.visibility</p:attrName>
                                        </p:attrNameLst>
                                      </p:cBhvr>
                                      <p:to>
                                        <p:strVal val="visible"/>
                                      </p:to>
                                    </p:set>
                                    <p:animEffect transition="in" filter="dissolve">
                                      <p:cBhvr>
                                        <p:cTn id="32" dur="500"/>
                                        <p:tgtEl>
                                          <p:spTgt spid="15872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58723">
                                            <p:txEl>
                                              <p:pRg st="6" end="6"/>
                                            </p:txEl>
                                          </p:spTgt>
                                        </p:tgtEl>
                                        <p:attrNameLst>
                                          <p:attrName>style.visibility</p:attrName>
                                        </p:attrNameLst>
                                      </p:cBhvr>
                                      <p:to>
                                        <p:strVal val="visible"/>
                                      </p:to>
                                    </p:set>
                                    <p:animEffect transition="in" filter="dissolve">
                                      <p:cBhvr>
                                        <p:cTn id="37" dur="500"/>
                                        <p:tgtEl>
                                          <p:spTgt spid="1587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1"/>
          </p:nvPr>
        </p:nvSpPr>
        <p:spPr>
          <a:xfrm>
            <a:off x="1219200" y="1676400"/>
            <a:ext cx="7467600" cy="4495800"/>
          </a:xfrm>
        </p:spPr>
        <p:txBody>
          <a:bodyPr/>
          <a:lstStyle/>
          <a:p>
            <a:r>
              <a:rPr lang="en-US" dirty="0" smtClean="0"/>
              <a:t>All muted lines except presenters </a:t>
            </a:r>
          </a:p>
          <a:p>
            <a:r>
              <a:rPr lang="en-US" dirty="0" smtClean="0"/>
              <a:t>Questions via web – use dashboard on your computer</a:t>
            </a:r>
          </a:p>
          <a:p>
            <a:r>
              <a:rPr lang="en-US" dirty="0" smtClean="0"/>
              <a:t>Will get to as many questions as we can</a:t>
            </a:r>
          </a:p>
          <a:p>
            <a:r>
              <a:rPr lang="en-US" dirty="0" smtClean="0"/>
              <a:t>Presentation will be posted on NASCA website with presenter contact info</a:t>
            </a:r>
          </a:p>
          <a:p>
            <a:r>
              <a:rPr lang="en-US" dirty="0" smtClean="0"/>
              <a:t>Feedback welcome – kudos, comments, etc – email </a:t>
            </a:r>
            <a:r>
              <a:rPr lang="en-US" dirty="0" smtClean="0">
                <a:hlinkClick r:id="rId2"/>
              </a:rPr>
              <a:t>rayledgerwood@msn.com</a:t>
            </a:r>
            <a:r>
              <a:rPr lang="en-US" dirty="0" smtClean="0"/>
              <a:t> </a:t>
            </a:r>
          </a:p>
          <a:p>
            <a:endParaRPr lang="en-US" dirty="0" smtClean="0"/>
          </a:p>
        </p:txBody>
      </p:sp>
      <p:sp>
        <p:nvSpPr>
          <p:cNvPr id="4" name="Title 3"/>
          <p:cNvSpPr>
            <a:spLocks noGrp="1"/>
          </p:cNvSpPr>
          <p:nvPr>
            <p:ph type="title"/>
          </p:nvPr>
        </p:nvSpPr>
        <p:spPr/>
        <p:txBody>
          <a:bodyPr/>
          <a:lstStyle/>
          <a:p>
            <a:r>
              <a:rPr lang="en-US" dirty="0" smtClean="0"/>
              <a:t>Logistics</a:t>
            </a:r>
            <a:endParaRPr lang="en-US" dirty="0"/>
          </a:p>
        </p:txBody>
      </p:sp>
    </p:spTree>
    <p:extLst>
      <p:ext uri="{BB962C8B-B14F-4D97-AF65-F5344CB8AC3E}">
        <p14:creationId xmlns:p14="http://schemas.microsoft.com/office/powerpoint/2010/main" val="2802091226"/>
      </p:ext>
    </p:extLst>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a:defRPr/>
            </a:pPr>
            <a:r>
              <a:rPr lang="en-US" smtClean="0">
                <a:solidFill>
                  <a:schemeClr val="accent1">
                    <a:lumMod val="40000"/>
                    <a:lumOff val="60000"/>
                  </a:schemeClr>
                </a:solidFill>
              </a:rPr>
              <a:t>Fielding Questions </a:t>
            </a:r>
          </a:p>
        </p:txBody>
      </p:sp>
      <p:sp>
        <p:nvSpPr>
          <p:cNvPr id="82947" name="Rectangle 3"/>
          <p:cNvSpPr>
            <a:spLocks noGrp="1" noChangeArrowheads="1"/>
          </p:cNvSpPr>
          <p:nvPr>
            <p:ph idx="1"/>
          </p:nvPr>
        </p:nvSpPr>
        <p:spPr>
          <a:xfrm>
            <a:off x="1371600" y="1676400"/>
            <a:ext cx="7086600" cy="4419600"/>
          </a:xfrm>
        </p:spPr>
        <p:txBody>
          <a:bodyPr/>
          <a:lstStyle/>
          <a:p>
            <a:pPr marL="511175" indent="-407988"/>
            <a:r>
              <a:rPr lang="en-US" dirty="0" smtClean="0"/>
              <a:t>Important facilitation skill</a:t>
            </a:r>
          </a:p>
          <a:p>
            <a:pPr marL="511175" indent="-407988"/>
            <a:r>
              <a:rPr lang="en-US" dirty="0" smtClean="0"/>
              <a:t>Affects adult learning/participation climate</a:t>
            </a:r>
          </a:p>
          <a:p>
            <a:pPr marL="511175" indent="-407988"/>
            <a:r>
              <a:rPr lang="en-US" dirty="0" smtClean="0"/>
              <a:t>Affects credibility</a:t>
            </a:r>
          </a:p>
          <a:p>
            <a:pPr marL="511175" indent="-407988"/>
            <a:r>
              <a:rPr lang="en-US" dirty="0" smtClean="0"/>
              <a:t>Four strategies – depend on situation and goal</a:t>
            </a:r>
          </a:p>
          <a:p>
            <a:pPr marL="511175" indent="-407988"/>
            <a:endParaRPr lang="en-US" dirty="0" smtClean="0"/>
          </a:p>
        </p:txBody>
      </p:sp>
    </p:spTree>
  </p:cSld>
  <p:clrMapOvr>
    <a:masterClrMapping/>
  </p:clrMapOvr>
  <p:transition spd="slow"/>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normAutofit fontScale="90000"/>
          </a:bodyPr>
          <a:lstStyle/>
          <a:p>
            <a:pPr>
              <a:defRPr/>
            </a:pPr>
            <a:r>
              <a:rPr lang="en-US" smtClean="0">
                <a:solidFill>
                  <a:schemeClr val="accent1">
                    <a:lumMod val="40000"/>
                    <a:lumOff val="60000"/>
                  </a:schemeClr>
                </a:solidFill>
              </a:rPr>
              <a:t>Strategies for Fielding Questions </a:t>
            </a:r>
          </a:p>
        </p:txBody>
      </p:sp>
      <p:sp>
        <p:nvSpPr>
          <p:cNvPr id="83971" name="Rectangle 3"/>
          <p:cNvSpPr>
            <a:spLocks noGrp="1" noChangeArrowheads="1"/>
          </p:cNvSpPr>
          <p:nvPr>
            <p:ph idx="1"/>
          </p:nvPr>
        </p:nvSpPr>
        <p:spPr>
          <a:xfrm>
            <a:off x="1143000" y="1676400"/>
            <a:ext cx="7315200" cy="4419600"/>
          </a:xfrm>
        </p:spPr>
        <p:txBody>
          <a:bodyPr/>
          <a:lstStyle/>
          <a:p>
            <a:pPr marL="511175" indent="-407988"/>
            <a:r>
              <a:rPr lang="en-US" dirty="0" smtClean="0"/>
              <a:t>Refer question to the group</a:t>
            </a:r>
          </a:p>
          <a:p>
            <a:pPr marL="511175" indent="-407988"/>
            <a:r>
              <a:rPr lang="en-US" dirty="0" smtClean="0"/>
              <a:t>Direct question to another individual in the group</a:t>
            </a:r>
          </a:p>
          <a:p>
            <a:pPr marL="511175" indent="-407988"/>
            <a:r>
              <a:rPr lang="en-US" dirty="0" smtClean="0"/>
              <a:t>Ask participant how they would answer the question</a:t>
            </a:r>
          </a:p>
          <a:p>
            <a:pPr marL="511175" indent="-407988"/>
            <a:r>
              <a:rPr lang="en-US" dirty="0" smtClean="0"/>
              <a:t>Answer the question yourself</a:t>
            </a:r>
          </a:p>
        </p:txBody>
      </p:sp>
    </p:spTree>
  </p:cSld>
  <p:clrMapOvr>
    <a:masterClrMapping/>
  </p:clrMapOvr>
  <p:transition spd="slow"/>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a:defRPr/>
            </a:pPr>
            <a:r>
              <a:rPr lang="en-US" smtClean="0">
                <a:solidFill>
                  <a:schemeClr val="accent1">
                    <a:lumMod val="40000"/>
                    <a:lumOff val="60000"/>
                  </a:schemeClr>
                </a:solidFill>
              </a:rPr>
              <a:t>Handling Hostile Questions </a:t>
            </a:r>
          </a:p>
        </p:txBody>
      </p:sp>
      <p:sp>
        <p:nvSpPr>
          <p:cNvPr id="164867" name="Rectangle 3"/>
          <p:cNvSpPr>
            <a:spLocks noGrp="1" noChangeArrowheads="1"/>
          </p:cNvSpPr>
          <p:nvPr>
            <p:ph idx="1"/>
          </p:nvPr>
        </p:nvSpPr>
        <p:spPr>
          <a:xfrm>
            <a:off x="1143000" y="1752600"/>
            <a:ext cx="7239000" cy="4419600"/>
          </a:xfrm>
        </p:spPr>
        <p:txBody>
          <a:bodyPr/>
          <a:lstStyle/>
          <a:p>
            <a:pPr marL="511175" indent="-407988"/>
            <a:r>
              <a:rPr lang="en-US" dirty="0" smtClean="0"/>
              <a:t>Rephrase the question – “attacks” into “concerns”</a:t>
            </a:r>
          </a:p>
          <a:p>
            <a:pPr marL="511175" indent="-407988"/>
            <a:r>
              <a:rPr lang="en-US" dirty="0" smtClean="0"/>
              <a:t>Ask group to respond to a hostile person</a:t>
            </a:r>
          </a:p>
          <a:p>
            <a:pPr marL="511175" indent="-407988"/>
            <a:r>
              <a:rPr lang="en-US" dirty="0" smtClean="0"/>
              <a:t>Allow their own opinion</a:t>
            </a:r>
          </a:p>
          <a:p>
            <a:pPr marL="511175" indent="-407988"/>
            <a:r>
              <a:rPr lang="en-US" sz="4000" i="1" dirty="0" smtClean="0"/>
              <a:t>Examples of handling hostile questions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4867">
                                            <p:txEl>
                                              <p:pRg st="0" end="0"/>
                                            </p:txEl>
                                          </p:spTgt>
                                        </p:tgtEl>
                                        <p:attrNameLst>
                                          <p:attrName>style.visibility</p:attrName>
                                        </p:attrNameLst>
                                      </p:cBhvr>
                                      <p:to>
                                        <p:strVal val="visible"/>
                                      </p:to>
                                    </p:set>
                                    <p:animEffect transition="in" filter="dissolve">
                                      <p:cBhvr>
                                        <p:cTn id="7" dur="500"/>
                                        <p:tgtEl>
                                          <p:spTgt spid="1648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4867">
                                            <p:txEl>
                                              <p:pRg st="1" end="1"/>
                                            </p:txEl>
                                          </p:spTgt>
                                        </p:tgtEl>
                                        <p:attrNameLst>
                                          <p:attrName>style.visibility</p:attrName>
                                        </p:attrNameLst>
                                      </p:cBhvr>
                                      <p:to>
                                        <p:strVal val="visible"/>
                                      </p:to>
                                    </p:set>
                                    <p:animEffect transition="in" filter="dissolve">
                                      <p:cBhvr>
                                        <p:cTn id="12" dur="500"/>
                                        <p:tgtEl>
                                          <p:spTgt spid="16486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64867">
                                            <p:txEl>
                                              <p:pRg st="2" end="2"/>
                                            </p:txEl>
                                          </p:spTgt>
                                        </p:tgtEl>
                                        <p:attrNameLst>
                                          <p:attrName>style.visibility</p:attrName>
                                        </p:attrNameLst>
                                      </p:cBhvr>
                                      <p:to>
                                        <p:strVal val="visible"/>
                                      </p:to>
                                    </p:set>
                                    <p:animEffect transition="in" filter="dissolve">
                                      <p:cBhvr>
                                        <p:cTn id="17" dur="500"/>
                                        <p:tgtEl>
                                          <p:spTgt spid="1648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64867">
                                            <p:txEl>
                                              <p:pRg st="3" end="3"/>
                                            </p:txEl>
                                          </p:spTgt>
                                        </p:tgtEl>
                                        <p:attrNameLst>
                                          <p:attrName>style.visibility</p:attrName>
                                        </p:attrNameLst>
                                      </p:cBhvr>
                                      <p:to>
                                        <p:strVal val="visible"/>
                                      </p:to>
                                    </p:set>
                                    <p:animEffect transition="in" filter="dissolve">
                                      <p:cBhvr>
                                        <p:cTn id="22" dur="500"/>
                                        <p:tgtEl>
                                          <p:spTgt spid="1648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a:defRPr/>
            </a:pPr>
            <a:r>
              <a:rPr lang="en-US" smtClean="0">
                <a:solidFill>
                  <a:schemeClr val="accent1">
                    <a:lumMod val="40000"/>
                    <a:lumOff val="60000"/>
                  </a:schemeClr>
                </a:solidFill>
              </a:rPr>
              <a:t>Problem People </a:t>
            </a:r>
          </a:p>
        </p:txBody>
      </p:sp>
      <p:sp>
        <p:nvSpPr>
          <p:cNvPr id="169987" name="Rectangle 3"/>
          <p:cNvSpPr>
            <a:spLocks noGrp="1" noChangeArrowheads="1"/>
          </p:cNvSpPr>
          <p:nvPr>
            <p:ph sz="half" idx="1"/>
          </p:nvPr>
        </p:nvSpPr>
        <p:spPr>
          <a:xfrm>
            <a:off x="1143000" y="1676400"/>
            <a:ext cx="3932238" cy="4389438"/>
          </a:xfrm>
        </p:spPr>
        <p:txBody>
          <a:bodyPr/>
          <a:lstStyle/>
          <a:p>
            <a:pPr marL="511175" indent="-407988"/>
            <a:r>
              <a:rPr lang="en-US" sz="3200" dirty="0" smtClean="0"/>
              <a:t>Latecomers</a:t>
            </a:r>
          </a:p>
          <a:p>
            <a:pPr marL="511175" indent="-407988"/>
            <a:r>
              <a:rPr lang="en-US" sz="3200" dirty="0" smtClean="0"/>
              <a:t>Early Leavers</a:t>
            </a:r>
          </a:p>
          <a:p>
            <a:pPr marL="511175" indent="-407988"/>
            <a:r>
              <a:rPr lang="en-US" sz="3200" dirty="0" smtClean="0"/>
              <a:t>Broken Records</a:t>
            </a:r>
          </a:p>
          <a:p>
            <a:pPr marL="511175" indent="-407988"/>
            <a:r>
              <a:rPr lang="en-US" sz="3200" dirty="0" smtClean="0"/>
              <a:t>Doubting </a:t>
            </a:r>
            <a:r>
              <a:rPr lang="en-US" sz="3200" dirty="0" err="1" smtClean="0"/>
              <a:t>Thomases</a:t>
            </a:r>
            <a:endParaRPr lang="en-US" sz="3200" dirty="0" smtClean="0"/>
          </a:p>
          <a:p>
            <a:pPr marL="511175" indent="-407988"/>
            <a:r>
              <a:rPr lang="en-US" sz="3200" dirty="0" err="1" smtClean="0"/>
              <a:t>Headshakers</a:t>
            </a:r>
            <a:endParaRPr lang="en-US" sz="3200" dirty="0" smtClean="0"/>
          </a:p>
          <a:p>
            <a:pPr marL="511175" indent="-407988"/>
            <a:r>
              <a:rPr lang="en-US" sz="3200" dirty="0" smtClean="0"/>
              <a:t>Dropouts</a:t>
            </a:r>
          </a:p>
          <a:p>
            <a:pPr marL="511175" indent="-407988"/>
            <a:r>
              <a:rPr lang="en-US" sz="3200" dirty="0" smtClean="0"/>
              <a:t>Loudmouths</a:t>
            </a:r>
          </a:p>
          <a:p>
            <a:pPr marL="511175" indent="-407988"/>
            <a:endParaRPr lang="en-US" sz="2700" dirty="0" smtClean="0"/>
          </a:p>
        </p:txBody>
      </p:sp>
      <p:sp>
        <p:nvSpPr>
          <p:cNvPr id="169988" name="Rectangle 4"/>
          <p:cNvSpPr>
            <a:spLocks noGrp="1" noChangeArrowheads="1"/>
          </p:cNvSpPr>
          <p:nvPr>
            <p:ph sz="half" idx="2"/>
          </p:nvPr>
        </p:nvSpPr>
        <p:spPr>
          <a:xfrm>
            <a:off x="4876800" y="1676400"/>
            <a:ext cx="3930650" cy="4389438"/>
          </a:xfrm>
        </p:spPr>
        <p:txBody>
          <a:bodyPr/>
          <a:lstStyle/>
          <a:p>
            <a:r>
              <a:rPr lang="en-US" sz="3200" dirty="0" smtClean="0"/>
              <a:t>Attackers</a:t>
            </a:r>
          </a:p>
          <a:p>
            <a:r>
              <a:rPr lang="en-US" sz="3200" dirty="0" smtClean="0"/>
              <a:t>Interpreters</a:t>
            </a:r>
          </a:p>
          <a:p>
            <a:r>
              <a:rPr lang="en-US" sz="3200" dirty="0" smtClean="0"/>
              <a:t>Gossipers</a:t>
            </a:r>
          </a:p>
          <a:p>
            <a:r>
              <a:rPr lang="en-US" sz="3200" dirty="0" smtClean="0"/>
              <a:t>Know-It-All</a:t>
            </a:r>
          </a:p>
          <a:p>
            <a:r>
              <a:rPr lang="en-US" sz="3200" dirty="0" smtClean="0"/>
              <a:t>Backseat Driver</a:t>
            </a:r>
          </a:p>
          <a:p>
            <a:r>
              <a:rPr lang="en-US" sz="3200" dirty="0" smtClean="0"/>
              <a:t>Busybody</a:t>
            </a:r>
          </a:p>
          <a:p>
            <a:r>
              <a:rPr lang="en-US" sz="3200" dirty="0" smtClean="0"/>
              <a:t>Interrupters</a:t>
            </a:r>
          </a:p>
          <a:p>
            <a:pPr marL="119062" indent="0">
              <a:buNone/>
            </a:pPr>
            <a:endParaRPr lang="en-US" sz="3200" dirty="0" smtClean="0"/>
          </a:p>
          <a:p>
            <a:r>
              <a:rPr lang="en-US" sz="1600" u="sng" dirty="0" smtClean="0"/>
              <a:t>How to Make Meetings Work, </a:t>
            </a:r>
            <a:r>
              <a:rPr lang="en-US" sz="1600" dirty="0" smtClean="0"/>
              <a:t>New York: </a:t>
            </a:r>
            <a:r>
              <a:rPr lang="en-US" sz="1600" dirty="0" err="1" smtClean="0"/>
              <a:t>Whden</a:t>
            </a:r>
            <a:r>
              <a:rPr lang="en-US" sz="1600" dirty="0" smtClean="0"/>
              <a:t> Books, 1976</a:t>
            </a:r>
            <a:endParaRPr lang="en-US" sz="1600" u="sng" dirty="0" smtClean="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9987">
                                            <p:txEl>
                                              <p:pRg st="0" end="0"/>
                                            </p:txEl>
                                          </p:spTgt>
                                        </p:tgtEl>
                                        <p:attrNameLst>
                                          <p:attrName>style.visibility</p:attrName>
                                        </p:attrNameLst>
                                      </p:cBhvr>
                                      <p:to>
                                        <p:strVal val="visible"/>
                                      </p:to>
                                    </p:set>
                                    <p:animEffect transition="in" filter="dissolve">
                                      <p:cBhvr>
                                        <p:cTn id="7" dur="500"/>
                                        <p:tgtEl>
                                          <p:spTgt spid="1699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9987">
                                            <p:txEl>
                                              <p:pRg st="1" end="1"/>
                                            </p:txEl>
                                          </p:spTgt>
                                        </p:tgtEl>
                                        <p:attrNameLst>
                                          <p:attrName>style.visibility</p:attrName>
                                        </p:attrNameLst>
                                      </p:cBhvr>
                                      <p:to>
                                        <p:strVal val="visible"/>
                                      </p:to>
                                    </p:set>
                                    <p:animEffect transition="in" filter="dissolve">
                                      <p:cBhvr>
                                        <p:cTn id="12" dur="500"/>
                                        <p:tgtEl>
                                          <p:spTgt spid="16998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69987">
                                            <p:txEl>
                                              <p:pRg st="2" end="2"/>
                                            </p:txEl>
                                          </p:spTgt>
                                        </p:tgtEl>
                                        <p:attrNameLst>
                                          <p:attrName>style.visibility</p:attrName>
                                        </p:attrNameLst>
                                      </p:cBhvr>
                                      <p:to>
                                        <p:strVal val="visible"/>
                                      </p:to>
                                    </p:set>
                                    <p:animEffect transition="in" filter="dissolve">
                                      <p:cBhvr>
                                        <p:cTn id="17" dur="500"/>
                                        <p:tgtEl>
                                          <p:spTgt spid="16998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69987">
                                            <p:txEl>
                                              <p:pRg st="3" end="3"/>
                                            </p:txEl>
                                          </p:spTgt>
                                        </p:tgtEl>
                                        <p:attrNameLst>
                                          <p:attrName>style.visibility</p:attrName>
                                        </p:attrNameLst>
                                      </p:cBhvr>
                                      <p:to>
                                        <p:strVal val="visible"/>
                                      </p:to>
                                    </p:set>
                                    <p:animEffect transition="in" filter="dissolve">
                                      <p:cBhvr>
                                        <p:cTn id="22" dur="500"/>
                                        <p:tgtEl>
                                          <p:spTgt spid="16998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69987">
                                            <p:txEl>
                                              <p:pRg st="4" end="4"/>
                                            </p:txEl>
                                          </p:spTgt>
                                        </p:tgtEl>
                                        <p:attrNameLst>
                                          <p:attrName>style.visibility</p:attrName>
                                        </p:attrNameLst>
                                      </p:cBhvr>
                                      <p:to>
                                        <p:strVal val="visible"/>
                                      </p:to>
                                    </p:set>
                                    <p:animEffect transition="in" filter="dissolve">
                                      <p:cBhvr>
                                        <p:cTn id="27" dur="500"/>
                                        <p:tgtEl>
                                          <p:spTgt spid="16998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69987">
                                            <p:txEl>
                                              <p:pRg st="5" end="5"/>
                                            </p:txEl>
                                          </p:spTgt>
                                        </p:tgtEl>
                                        <p:attrNameLst>
                                          <p:attrName>style.visibility</p:attrName>
                                        </p:attrNameLst>
                                      </p:cBhvr>
                                      <p:to>
                                        <p:strVal val="visible"/>
                                      </p:to>
                                    </p:set>
                                    <p:animEffect transition="in" filter="dissolve">
                                      <p:cBhvr>
                                        <p:cTn id="32" dur="500"/>
                                        <p:tgtEl>
                                          <p:spTgt spid="169987">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69987">
                                            <p:txEl>
                                              <p:pRg st="6" end="6"/>
                                            </p:txEl>
                                          </p:spTgt>
                                        </p:tgtEl>
                                        <p:attrNameLst>
                                          <p:attrName>style.visibility</p:attrName>
                                        </p:attrNameLst>
                                      </p:cBhvr>
                                      <p:to>
                                        <p:strVal val="visible"/>
                                      </p:to>
                                    </p:set>
                                    <p:animEffect transition="in" filter="dissolve">
                                      <p:cBhvr>
                                        <p:cTn id="37" dur="500"/>
                                        <p:tgtEl>
                                          <p:spTgt spid="169987">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69988">
                                            <p:txEl>
                                              <p:pRg st="0" end="0"/>
                                            </p:txEl>
                                          </p:spTgt>
                                        </p:tgtEl>
                                        <p:attrNameLst>
                                          <p:attrName>style.visibility</p:attrName>
                                        </p:attrNameLst>
                                      </p:cBhvr>
                                      <p:to>
                                        <p:strVal val="visible"/>
                                      </p:to>
                                    </p:set>
                                    <p:animEffect transition="in" filter="dissolve">
                                      <p:cBhvr>
                                        <p:cTn id="42" dur="500"/>
                                        <p:tgtEl>
                                          <p:spTgt spid="169988">
                                            <p:txEl>
                                              <p:pRg st="0" end="0"/>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69988">
                                            <p:txEl>
                                              <p:pRg st="1" end="1"/>
                                            </p:txEl>
                                          </p:spTgt>
                                        </p:tgtEl>
                                        <p:attrNameLst>
                                          <p:attrName>style.visibility</p:attrName>
                                        </p:attrNameLst>
                                      </p:cBhvr>
                                      <p:to>
                                        <p:strVal val="visible"/>
                                      </p:to>
                                    </p:set>
                                    <p:animEffect transition="in" filter="dissolve">
                                      <p:cBhvr>
                                        <p:cTn id="47" dur="500"/>
                                        <p:tgtEl>
                                          <p:spTgt spid="169988">
                                            <p:txEl>
                                              <p:pRg st="1" end="1"/>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69988">
                                            <p:txEl>
                                              <p:pRg st="2" end="2"/>
                                            </p:txEl>
                                          </p:spTgt>
                                        </p:tgtEl>
                                        <p:attrNameLst>
                                          <p:attrName>style.visibility</p:attrName>
                                        </p:attrNameLst>
                                      </p:cBhvr>
                                      <p:to>
                                        <p:strVal val="visible"/>
                                      </p:to>
                                    </p:set>
                                    <p:animEffect transition="in" filter="dissolve">
                                      <p:cBhvr>
                                        <p:cTn id="52" dur="500"/>
                                        <p:tgtEl>
                                          <p:spTgt spid="169988">
                                            <p:txEl>
                                              <p:pRg st="2" end="2"/>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169988">
                                            <p:txEl>
                                              <p:pRg st="3" end="3"/>
                                            </p:txEl>
                                          </p:spTgt>
                                        </p:tgtEl>
                                        <p:attrNameLst>
                                          <p:attrName>style.visibility</p:attrName>
                                        </p:attrNameLst>
                                      </p:cBhvr>
                                      <p:to>
                                        <p:strVal val="visible"/>
                                      </p:to>
                                    </p:set>
                                    <p:animEffect transition="in" filter="dissolve">
                                      <p:cBhvr>
                                        <p:cTn id="57" dur="500"/>
                                        <p:tgtEl>
                                          <p:spTgt spid="169988">
                                            <p:txEl>
                                              <p:pRg st="3" end="3"/>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169988">
                                            <p:txEl>
                                              <p:pRg st="4" end="4"/>
                                            </p:txEl>
                                          </p:spTgt>
                                        </p:tgtEl>
                                        <p:attrNameLst>
                                          <p:attrName>style.visibility</p:attrName>
                                        </p:attrNameLst>
                                      </p:cBhvr>
                                      <p:to>
                                        <p:strVal val="visible"/>
                                      </p:to>
                                    </p:set>
                                    <p:animEffect transition="in" filter="dissolve">
                                      <p:cBhvr>
                                        <p:cTn id="62" dur="500"/>
                                        <p:tgtEl>
                                          <p:spTgt spid="169988">
                                            <p:txEl>
                                              <p:pRg st="4" end="4"/>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169988">
                                            <p:txEl>
                                              <p:pRg st="5" end="5"/>
                                            </p:txEl>
                                          </p:spTgt>
                                        </p:tgtEl>
                                        <p:attrNameLst>
                                          <p:attrName>style.visibility</p:attrName>
                                        </p:attrNameLst>
                                      </p:cBhvr>
                                      <p:to>
                                        <p:strVal val="visible"/>
                                      </p:to>
                                    </p:set>
                                    <p:animEffect transition="in" filter="dissolve">
                                      <p:cBhvr>
                                        <p:cTn id="67" dur="500"/>
                                        <p:tgtEl>
                                          <p:spTgt spid="169988">
                                            <p:txEl>
                                              <p:pRg st="5" end="5"/>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169988">
                                            <p:txEl>
                                              <p:pRg st="6" end="6"/>
                                            </p:txEl>
                                          </p:spTgt>
                                        </p:tgtEl>
                                        <p:attrNameLst>
                                          <p:attrName>style.visibility</p:attrName>
                                        </p:attrNameLst>
                                      </p:cBhvr>
                                      <p:to>
                                        <p:strVal val="visible"/>
                                      </p:to>
                                    </p:set>
                                    <p:animEffect transition="in" filter="dissolve">
                                      <p:cBhvr>
                                        <p:cTn id="72" dur="500"/>
                                        <p:tgtEl>
                                          <p:spTgt spid="169988">
                                            <p:txEl>
                                              <p:pRg st="6" end="6"/>
                                            </p:txEl>
                                          </p:spTgt>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169988">
                                            <p:txEl>
                                              <p:pRg st="8" end="8"/>
                                            </p:txEl>
                                          </p:spTgt>
                                        </p:tgtEl>
                                        <p:attrNameLst>
                                          <p:attrName>style.visibility</p:attrName>
                                        </p:attrNameLst>
                                      </p:cBhvr>
                                      <p:to>
                                        <p:strVal val="visible"/>
                                      </p:to>
                                    </p:set>
                                    <p:animEffect transition="in" filter="dissolve">
                                      <p:cBhvr>
                                        <p:cTn id="77" dur="500"/>
                                        <p:tgtEl>
                                          <p:spTgt spid="16998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7" grpId="0" build="p"/>
      <p:bldP spid="169988"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a:defRPr/>
            </a:pPr>
            <a:r>
              <a:rPr lang="en-US" smtClean="0">
                <a:solidFill>
                  <a:schemeClr val="accent1">
                    <a:lumMod val="40000"/>
                    <a:lumOff val="60000"/>
                  </a:schemeClr>
                </a:solidFill>
              </a:rPr>
              <a:t>Levels of Intervention </a:t>
            </a:r>
          </a:p>
        </p:txBody>
      </p:sp>
      <p:sp>
        <p:nvSpPr>
          <p:cNvPr id="173059" name="Rectangle 3"/>
          <p:cNvSpPr>
            <a:spLocks noGrp="1" noChangeArrowheads="1"/>
          </p:cNvSpPr>
          <p:nvPr>
            <p:ph idx="1"/>
          </p:nvPr>
        </p:nvSpPr>
        <p:spPr>
          <a:xfrm>
            <a:off x="2667000" y="1752600"/>
            <a:ext cx="5791200" cy="4572000"/>
          </a:xfrm>
        </p:spPr>
        <p:txBody>
          <a:bodyPr/>
          <a:lstStyle/>
          <a:p>
            <a:pPr marL="511175" indent="-407988">
              <a:lnSpc>
                <a:spcPct val="80000"/>
              </a:lnSpc>
            </a:pPr>
            <a:r>
              <a:rPr lang="en-US" sz="3000" dirty="0" smtClean="0"/>
              <a:t>Confront before the whole group</a:t>
            </a:r>
          </a:p>
          <a:p>
            <a:pPr marL="511175" indent="-407988">
              <a:lnSpc>
                <a:spcPct val="80000"/>
              </a:lnSpc>
            </a:pPr>
            <a:r>
              <a:rPr lang="en-US" sz="3000" dirty="0" smtClean="0"/>
              <a:t>Address privately</a:t>
            </a:r>
          </a:p>
          <a:p>
            <a:pPr marL="511175" indent="-407988">
              <a:lnSpc>
                <a:spcPct val="80000"/>
              </a:lnSpc>
            </a:pPr>
            <a:r>
              <a:rPr lang="en-US" sz="3000" dirty="0" smtClean="0"/>
              <a:t>Directly approach</a:t>
            </a:r>
          </a:p>
          <a:p>
            <a:pPr marL="511175" indent="-407988">
              <a:lnSpc>
                <a:spcPct val="80000"/>
              </a:lnSpc>
            </a:pPr>
            <a:r>
              <a:rPr lang="en-US" sz="3000" dirty="0" smtClean="0"/>
              <a:t>Ask group</a:t>
            </a:r>
          </a:p>
          <a:p>
            <a:pPr marL="511175" indent="-407988">
              <a:lnSpc>
                <a:spcPct val="80000"/>
              </a:lnSpc>
            </a:pPr>
            <a:r>
              <a:rPr lang="en-US" sz="3000" dirty="0" smtClean="0"/>
              <a:t>Walk to disrupters</a:t>
            </a:r>
          </a:p>
          <a:p>
            <a:pPr marL="511175" indent="-407988">
              <a:lnSpc>
                <a:spcPct val="80000"/>
              </a:lnSpc>
            </a:pPr>
            <a:r>
              <a:rPr lang="en-US" sz="3000" dirty="0" smtClean="0"/>
              <a:t>Walk half-way toward disrupters</a:t>
            </a:r>
          </a:p>
          <a:p>
            <a:pPr marL="511175" indent="-407988">
              <a:lnSpc>
                <a:spcPct val="80000"/>
              </a:lnSpc>
            </a:pPr>
            <a:r>
              <a:rPr lang="en-US" sz="3000" dirty="0" smtClean="0"/>
              <a:t>Stand up – refer to flip chart</a:t>
            </a:r>
          </a:p>
          <a:p>
            <a:pPr marL="511175" indent="-407988">
              <a:lnSpc>
                <a:spcPct val="80000"/>
              </a:lnSpc>
            </a:pPr>
            <a:r>
              <a:rPr lang="en-US" sz="3000" dirty="0" smtClean="0"/>
              <a:t>Use gestures and body language</a:t>
            </a:r>
          </a:p>
          <a:p>
            <a:pPr marL="511175" indent="-407988">
              <a:lnSpc>
                <a:spcPct val="80000"/>
              </a:lnSpc>
            </a:pPr>
            <a:r>
              <a:rPr lang="en-US" sz="3000" dirty="0" smtClean="0"/>
              <a:t>Agree</a:t>
            </a:r>
          </a:p>
          <a:p>
            <a:pPr marL="511175" indent="-407988">
              <a:lnSpc>
                <a:spcPct val="80000"/>
              </a:lnSpc>
            </a:pPr>
            <a:r>
              <a:rPr lang="en-US" sz="3000" dirty="0" smtClean="0"/>
              <a:t>Make eye contact</a:t>
            </a:r>
          </a:p>
          <a:p>
            <a:pPr marL="511175" indent="-407988">
              <a:lnSpc>
                <a:spcPct val="80000"/>
              </a:lnSpc>
            </a:pPr>
            <a:r>
              <a:rPr lang="en-US" sz="3000" dirty="0" smtClean="0"/>
              <a:t>Remain silent</a:t>
            </a:r>
          </a:p>
          <a:p>
            <a:pPr marL="511175" indent="-407988">
              <a:lnSpc>
                <a:spcPct val="80000"/>
              </a:lnSpc>
            </a:pPr>
            <a:endParaRPr lang="en-US" sz="2700" dirty="0" smtClean="0"/>
          </a:p>
        </p:txBody>
      </p:sp>
      <p:sp>
        <p:nvSpPr>
          <p:cNvPr id="173061" name="AutoShape 5"/>
          <p:cNvSpPr>
            <a:spLocks noChangeArrowheads="1"/>
          </p:cNvSpPr>
          <p:nvPr/>
        </p:nvSpPr>
        <p:spPr bwMode="auto">
          <a:xfrm>
            <a:off x="1676400" y="1774371"/>
            <a:ext cx="685800" cy="4267200"/>
          </a:xfrm>
          <a:prstGeom prst="upArrow">
            <a:avLst>
              <a:gd name="adj1" fmla="val 50000"/>
              <a:gd name="adj2" fmla="val 155556"/>
            </a:avLst>
          </a:prstGeom>
          <a:gradFill rotWithShape="1">
            <a:gsLst>
              <a:gs pos="0">
                <a:schemeClr val="accent1">
                  <a:gamma/>
                  <a:shade val="46275"/>
                  <a:invGamma/>
                </a:schemeClr>
              </a:gs>
              <a:gs pos="100000">
                <a:schemeClr val="accent1"/>
              </a:gs>
            </a:gsLst>
            <a:lin ang="5400000" scaled="1"/>
          </a:gradFill>
          <a:ln w="9525">
            <a:solidFill>
              <a:schemeClr val="tx1"/>
            </a:solidFill>
            <a:miter lim="800000"/>
            <a:headEnd/>
            <a:tailEnd/>
          </a:ln>
          <a:effectLst/>
        </p:spPr>
        <p:txBody>
          <a:bodyPr wrap="none" anchor="ctr"/>
          <a:lstStyle/>
          <a:p>
            <a:pPr>
              <a:defRPr/>
            </a:pPr>
            <a:endParaRPr lang="en-US">
              <a:latin typeface="Arial" charset="0"/>
            </a:endParaRPr>
          </a:p>
        </p:txBody>
      </p:sp>
      <p:sp>
        <p:nvSpPr>
          <p:cNvPr id="173062" name="Text Box 6"/>
          <p:cNvSpPr txBox="1">
            <a:spLocks noChangeArrowheads="1"/>
          </p:cNvSpPr>
          <p:nvPr/>
        </p:nvSpPr>
        <p:spPr bwMode="auto">
          <a:xfrm>
            <a:off x="1485900" y="6090443"/>
            <a:ext cx="1066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en-US" dirty="0">
                <a:latin typeface="Arial Black" pitchFamily="34" charset="0"/>
              </a:rPr>
              <a:t>low</a:t>
            </a:r>
          </a:p>
        </p:txBody>
      </p:sp>
      <p:sp>
        <p:nvSpPr>
          <p:cNvPr id="173063" name="Text Box 7"/>
          <p:cNvSpPr txBox="1">
            <a:spLocks noChangeArrowheads="1"/>
          </p:cNvSpPr>
          <p:nvPr/>
        </p:nvSpPr>
        <p:spPr bwMode="auto">
          <a:xfrm>
            <a:off x="1485900" y="1558357"/>
            <a:ext cx="1066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en-US" dirty="0">
                <a:latin typeface="Arial Black" pitchFamily="34" charset="0"/>
              </a:rPr>
              <a:t>High</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3062"/>
                                        </p:tgtEl>
                                        <p:attrNameLst>
                                          <p:attrName>style.visibility</p:attrName>
                                        </p:attrNameLst>
                                      </p:cBhvr>
                                      <p:to>
                                        <p:strVal val="visible"/>
                                      </p:to>
                                    </p:set>
                                    <p:animEffect transition="in" filter="dissolve">
                                      <p:cBhvr>
                                        <p:cTn id="7" dur="500"/>
                                        <p:tgtEl>
                                          <p:spTgt spid="1730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73061"/>
                                        </p:tgtEl>
                                        <p:attrNameLst>
                                          <p:attrName>style.visibility</p:attrName>
                                        </p:attrNameLst>
                                      </p:cBhvr>
                                      <p:to>
                                        <p:strVal val="visible"/>
                                      </p:to>
                                    </p:set>
                                    <p:animEffect transition="in" filter="wipe(down)">
                                      <p:cBhvr>
                                        <p:cTn id="12" dur="500"/>
                                        <p:tgtEl>
                                          <p:spTgt spid="17306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73063"/>
                                        </p:tgtEl>
                                        <p:attrNameLst>
                                          <p:attrName>style.visibility</p:attrName>
                                        </p:attrNameLst>
                                      </p:cBhvr>
                                      <p:to>
                                        <p:strVal val="visible"/>
                                      </p:to>
                                    </p:set>
                                    <p:animEffect transition="in" filter="dissolve">
                                      <p:cBhvr>
                                        <p:cTn id="17" dur="500"/>
                                        <p:tgtEl>
                                          <p:spTgt spid="17306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73059">
                                            <p:txEl>
                                              <p:pRg st="10" end="10"/>
                                            </p:txEl>
                                          </p:spTgt>
                                        </p:tgtEl>
                                        <p:attrNameLst>
                                          <p:attrName>style.visibility</p:attrName>
                                        </p:attrNameLst>
                                      </p:cBhvr>
                                      <p:to>
                                        <p:strVal val="visible"/>
                                      </p:to>
                                    </p:set>
                                    <p:animEffect transition="in" filter="dissolve">
                                      <p:cBhvr>
                                        <p:cTn id="22" dur="500"/>
                                        <p:tgtEl>
                                          <p:spTgt spid="173059">
                                            <p:txEl>
                                              <p:pRg st="10" end="1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73059">
                                            <p:txEl>
                                              <p:pRg st="9" end="9"/>
                                            </p:txEl>
                                          </p:spTgt>
                                        </p:tgtEl>
                                        <p:attrNameLst>
                                          <p:attrName>style.visibility</p:attrName>
                                        </p:attrNameLst>
                                      </p:cBhvr>
                                      <p:to>
                                        <p:strVal val="visible"/>
                                      </p:to>
                                    </p:set>
                                    <p:animEffect transition="in" filter="dissolve">
                                      <p:cBhvr>
                                        <p:cTn id="27" dur="500"/>
                                        <p:tgtEl>
                                          <p:spTgt spid="173059">
                                            <p:txEl>
                                              <p:pRg st="9" end="9"/>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73059">
                                            <p:txEl>
                                              <p:pRg st="8" end="8"/>
                                            </p:txEl>
                                          </p:spTgt>
                                        </p:tgtEl>
                                        <p:attrNameLst>
                                          <p:attrName>style.visibility</p:attrName>
                                        </p:attrNameLst>
                                      </p:cBhvr>
                                      <p:to>
                                        <p:strVal val="visible"/>
                                      </p:to>
                                    </p:set>
                                    <p:animEffect transition="in" filter="dissolve">
                                      <p:cBhvr>
                                        <p:cTn id="32" dur="500"/>
                                        <p:tgtEl>
                                          <p:spTgt spid="173059">
                                            <p:txEl>
                                              <p:pRg st="8" end="8"/>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73059">
                                            <p:txEl>
                                              <p:pRg st="7" end="7"/>
                                            </p:txEl>
                                          </p:spTgt>
                                        </p:tgtEl>
                                        <p:attrNameLst>
                                          <p:attrName>style.visibility</p:attrName>
                                        </p:attrNameLst>
                                      </p:cBhvr>
                                      <p:to>
                                        <p:strVal val="visible"/>
                                      </p:to>
                                    </p:set>
                                    <p:animEffect transition="in" filter="dissolve">
                                      <p:cBhvr>
                                        <p:cTn id="37" dur="500"/>
                                        <p:tgtEl>
                                          <p:spTgt spid="173059">
                                            <p:txEl>
                                              <p:pRg st="7" end="7"/>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73059">
                                            <p:txEl>
                                              <p:pRg st="6" end="6"/>
                                            </p:txEl>
                                          </p:spTgt>
                                        </p:tgtEl>
                                        <p:attrNameLst>
                                          <p:attrName>style.visibility</p:attrName>
                                        </p:attrNameLst>
                                      </p:cBhvr>
                                      <p:to>
                                        <p:strVal val="visible"/>
                                      </p:to>
                                    </p:set>
                                    <p:animEffect transition="in" filter="dissolve">
                                      <p:cBhvr>
                                        <p:cTn id="42" dur="500"/>
                                        <p:tgtEl>
                                          <p:spTgt spid="173059">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73059">
                                            <p:txEl>
                                              <p:pRg st="5" end="5"/>
                                            </p:txEl>
                                          </p:spTgt>
                                        </p:tgtEl>
                                        <p:attrNameLst>
                                          <p:attrName>style.visibility</p:attrName>
                                        </p:attrNameLst>
                                      </p:cBhvr>
                                      <p:to>
                                        <p:strVal val="visible"/>
                                      </p:to>
                                    </p:set>
                                    <p:animEffect transition="in" filter="dissolve">
                                      <p:cBhvr>
                                        <p:cTn id="47" dur="500"/>
                                        <p:tgtEl>
                                          <p:spTgt spid="173059">
                                            <p:txEl>
                                              <p:pRg st="5" end="5"/>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73059">
                                            <p:txEl>
                                              <p:pRg st="4" end="4"/>
                                            </p:txEl>
                                          </p:spTgt>
                                        </p:tgtEl>
                                        <p:attrNameLst>
                                          <p:attrName>style.visibility</p:attrName>
                                        </p:attrNameLst>
                                      </p:cBhvr>
                                      <p:to>
                                        <p:strVal val="visible"/>
                                      </p:to>
                                    </p:set>
                                    <p:animEffect transition="in" filter="dissolve">
                                      <p:cBhvr>
                                        <p:cTn id="52" dur="500"/>
                                        <p:tgtEl>
                                          <p:spTgt spid="173059">
                                            <p:txEl>
                                              <p:pRg st="4" end="4"/>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173059">
                                            <p:txEl>
                                              <p:pRg st="3" end="3"/>
                                            </p:txEl>
                                          </p:spTgt>
                                        </p:tgtEl>
                                        <p:attrNameLst>
                                          <p:attrName>style.visibility</p:attrName>
                                        </p:attrNameLst>
                                      </p:cBhvr>
                                      <p:to>
                                        <p:strVal val="visible"/>
                                      </p:to>
                                    </p:set>
                                    <p:animEffect transition="in" filter="dissolve">
                                      <p:cBhvr>
                                        <p:cTn id="57" dur="500"/>
                                        <p:tgtEl>
                                          <p:spTgt spid="173059">
                                            <p:txEl>
                                              <p:pRg st="3" end="3"/>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173059">
                                            <p:txEl>
                                              <p:pRg st="2" end="2"/>
                                            </p:txEl>
                                          </p:spTgt>
                                        </p:tgtEl>
                                        <p:attrNameLst>
                                          <p:attrName>style.visibility</p:attrName>
                                        </p:attrNameLst>
                                      </p:cBhvr>
                                      <p:to>
                                        <p:strVal val="visible"/>
                                      </p:to>
                                    </p:set>
                                    <p:animEffect transition="in" filter="dissolve">
                                      <p:cBhvr>
                                        <p:cTn id="62" dur="500"/>
                                        <p:tgtEl>
                                          <p:spTgt spid="173059">
                                            <p:txEl>
                                              <p:pRg st="2" end="2"/>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173059">
                                            <p:txEl>
                                              <p:pRg st="1" end="1"/>
                                            </p:txEl>
                                          </p:spTgt>
                                        </p:tgtEl>
                                        <p:attrNameLst>
                                          <p:attrName>style.visibility</p:attrName>
                                        </p:attrNameLst>
                                      </p:cBhvr>
                                      <p:to>
                                        <p:strVal val="visible"/>
                                      </p:to>
                                    </p:set>
                                    <p:animEffect transition="in" filter="dissolve">
                                      <p:cBhvr>
                                        <p:cTn id="67" dur="500"/>
                                        <p:tgtEl>
                                          <p:spTgt spid="173059">
                                            <p:txEl>
                                              <p:pRg st="1" end="1"/>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173059">
                                            <p:txEl>
                                              <p:pRg st="0" end="0"/>
                                            </p:txEl>
                                          </p:spTgt>
                                        </p:tgtEl>
                                        <p:attrNameLst>
                                          <p:attrName>style.visibility</p:attrName>
                                        </p:attrNameLst>
                                      </p:cBhvr>
                                      <p:to>
                                        <p:strVal val="visible"/>
                                      </p:to>
                                    </p:set>
                                    <p:animEffect transition="in" filter="dissolve">
                                      <p:cBhvr>
                                        <p:cTn id="72" dur="500"/>
                                        <p:tgtEl>
                                          <p:spTgt spid="1730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59" grpId="0" build="p"/>
      <p:bldP spid="173061" grpId="0" animBg="1"/>
      <p:bldP spid="173062" grpId="0"/>
      <p:bldP spid="173063"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a:defRPr/>
            </a:pPr>
            <a:r>
              <a:rPr lang="en-US" smtClean="0">
                <a:solidFill>
                  <a:schemeClr val="accent1">
                    <a:lumMod val="40000"/>
                    <a:lumOff val="60000"/>
                  </a:schemeClr>
                </a:solidFill>
              </a:rPr>
              <a:t>Facilitation Decisions</a:t>
            </a:r>
          </a:p>
        </p:txBody>
      </p:sp>
      <p:sp>
        <p:nvSpPr>
          <p:cNvPr id="91139" name="Rectangle 3"/>
          <p:cNvSpPr>
            <a:spLocks noGrp="1" noChangeArrowheads="1"/>
          </p:cNvSpPr>
          <p:nvPr>
            <p:ph idx="1"/>
          </p:nvPr>
        </p:nvSpPr>
        <p:spPr/>
        <p:txBody>
          <a:bodyPr/>
          <a:lstStyle/>
          <a:p>
            <a:r>
              <a:rPr lang="en-US" smtClean="0"/>
              <a:t>“Vote or Not-to-Vote” - Discussion</a:t>
            </a:r>
          </a:p>
          <a:p>
            <a:r>
              <a:rPr lang="en-US" smtClean="0"/>
              <a:t>Facilitator as a participant – Discussion</a:t>
            </a:r>
          </a:p>
          <a:p>
            <a:r>
              <a:rPr lang="en-US" smtClean="0"/>
              <a:t>Other facilitation decisions</a:t>
            </a:r>
          </a:p>
          <a:p>
            <a:r>
              <a:rPr lang="en-US" smtClean="0"/>
              <a:t>Other topics</a:t>
            </a:r>
          </a:p>
        </p:txBody>
      </p:sp>
    </p:spTree>
  </p:cSld>
  <p:clrMapOvr>
    <a:masterClrMapping/>
  </p:clrMapOvr>
  <p:transition spd="slow"/>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a:defRPr/>
            </a:pPr>
            <a:r>
              <a:rPr lang="en-US" smtClean="0">
                <a:solidFill>
                  <a:schemeClr val="accent1">
                    <a:lumMod val="40000"/>
                    <a:lumOff val="60000"/>
                  </a:schemeClr>
                </a:solidFill>
              </a:rPr>
              <a:t>Roundtable Discussion</a:t>
            </a:r>
          </a:p>
        </p:txBody>
      </p:sp>
      <p:sp>
        <p:nvSpPr>
          <p:cNvPr id="248835" name="Rectangle 3"/>
          <p:cNvSpPr>
            <a:spLocks noGrp="1" noChangeArrowheads="1"/>
          </p:cNvSpPr>
          <p:nvPr>
            <p:ph idx="1"/>
          </p:nvPr>
        </p:nvSpPr>
        <p:spPr/>
        <p:txBody>
          <a:bodyPr/>
          <a:lstStyle/>
          <a:p>
            <a:endParaRPr lang="en-US" dirty="0" smtClean="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nodePh="1">
                                  <p:stCondLst>
                                    <p:cond delay="0"/>
                                  </p:stCondLst>
                                  <p:endCondLst>
                                    <p:cond evt="begin" delay="0">
                                      <p:tn val="5"/>
                                    </p:cond>
                                  </p:endCondLst>
                                  <p:childTnLst>
                                    <p:set>
                                      <p:cBhvr>
                                        <p:cTn id="6" dur="1" fill="hold">
                                          <p:stCondLst>
                                            <p:cond delay="0"/>
                                          </p:stCondLst>
                                        </p:cTn>
                                        <p:tgtEl>
                                          <p:spTgt spid="248835">
                                            <p:txEl>
                                              <p:pRg st="0" end="0"/>
                                            </p:txEl>
                                          </p:spTgt>
                                        </p:tgtEl>
                                        <p:attrNameLst>
                                          <p:attrName>style.visibility</p:attrName>
                                        </p:attrNameLst>
                                      </p:cBhvr>
                                      <p:to>
                                        <p:strVal val="visible"/>
                                      </p:to>
                                    </p:set>
                                    <p:animEffect transition="in" filter="dissolve">
                                      <p:cBhvr>
                                        <p:cTn id="7" dur="500"/>
                                        <p:tgtEl>
                                          <p:spTgt spid="2488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835"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1"/>
          </p:nvPr>
        </p:nvSpPr>
        <p:spPr>
          <a:xfrm>
            <a:off x="1219200" y="1676400"/>
            <a:ext cx="7467600" cy="4495800"/>
          </a:xfrm>
        </p:spPr>
        <p:txBody>
          <a:bodyPr/>
          <a:lstStyle/>
          <a:p>
            <a:r>
              <a:rPr lang="en-US" dirty="0" smtClean="0"/>
              <a:t>Join us for additional webinars</a:t>
            </a:r>
          </a:p>
          <a:p>
            <a:r>
              <a:rPr lang="en-US" dirty="0" smtClean="0"/>
              <a:t>Visit </a:t>
            </a:r>
            <a:r>
              <a:rPr lang="en-US" u="sng" dirty="0" smtClean="0">
                <a:hlinkClick r:id="rId2"/>
              </a:rPr>
              <a:t>www.nascanet.org</a:t>
            </a:r>
            <a:r>
              <a:rPr lang="en-US" dirty="0" smtClean="0"/>
              <a:t> for more information.</a:t>
            </a:r>
            <a:endParaRPr lang="en-US" sz="3600" dirty="0" smtClean="0"/>
          </a:p>
          <a:p>
            <a:pPr marL="438150" lvl="1" indent="-319088">
              <a:spcBef>
                <a:spcPct val="0"/>
              </a:spcBef>
              <a:buClr>
                <a:schemeClr val="accent1"/>
              </a:buClr>
              <a:buSzPct val="80000"/>
              <a:buFont typeface="Wingdings 2" pitchFamily="18" charset="2"/>
              <a:buChar char=""/>
            </a:pPr>
            <a:endParaRPr lang="en-US" sz="3200" dirty="0" smtClean="0"/>
          </a:p>
          <a:p>
            <a:pPr marL="438150" lvl="1" indent="-319088">
              <a:spcBef>
                <a:spcPct val="0"/>
              </a:spcBef>
              <a:buClr>
                <a:schemeClr val="accent1"/>
              </a:buClr>
              <a:buSzPct val="80000"/>
              <a:buFont typeface="Wingdings 2" pitchFamily="18" charset="2"/>
              <a:buChar char=""/>
            </a:pPr>
            <a:endParaRPr lang="en-US" sz="3200" dirty="0" smtClean="0"/>
          </a:p>
          <a:p>
            <a:pPr marL="438150" lvl="1" indent="-319088">
              <a:spcBef>
                <a:spcPct val="0"/>
              </a:spcBef>
              <a:buClr>
                <a:schemeClr val="accent1"/>
              </a:buClr>
              <a:buSzPct val="80000"/>
              <a:buFont typeface="Wingdings 2" pitchFamily="18" charset="2"/>
              <a:buChar char=""/>
            </a:pPr>
            <a:endParaRPr lang="en-US" sz="3200" dirty="0" smtClean="0"/>
          </a:p>
        </p:txBody>
      </p:sp>
      <p:sp>
        <p:nvSpPr>
          <p:cNvPr id="4" name="Title 3"/>
          <p:cNvSpPr>
            <a:spLocks noGrp="1"/>
          </p:cNvSpPr>
          <p:nvPr>
            <p:ph type="title"/>
          </p:nvPr>
        </p:nvSpPr>
        <p:spPr/>
        <p:txBody>
          <a:bodyPr>
            <a:normAutofit/>
          </a:bodyPr>
          <a:lstStyle/>
          <a:p>
            <a:r>
              <a:rPr lang="en-US" dirty="0" smtClean="0"/>
              <a:t>Announcements</a:t>
            </a:r>
            <a:endParaRPr lang="en-US" dirty="0"/>
          </a:p>
        </p:txBody>
      </p:sp>
    </p:spTree>
    <p:extLst>
      <p:ext uri="{BB962C8B-B14F-4D97-AF65-F5344CB8AC3E}">
        <p14:creationId xmlns:p14="http://schemas.microsoft.com/office/powerpoint/2010/main" val="318175936"/>
      </p:ext>
    </p:extLst>
  </p:cSld>
  <p:clrMapOvr>
    <a:masterClrMapping/>
  </p:clrMapOvr>
  <p:transition>
    <p:fad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1"/>
          </p:nvPr>
        </p:nvSpPr>
        <p:spPr>
          <a:xfrm>
            <a:off x="1219200" y="1676400"/>
            <a:ext cx="7467600" cy="4495800"/>
          </a:xfrm>
        </p:spPr>
        <p:txBody>
          <a:bodyPr/>
          <a:lstStyle/>
          <a:p>
            <a:pPr marL="438150" lvl="1" indent="-319088">
              <a:spcBef>
                <a:spcPct val="0"/>
              </a:spcBef>
              <a:buClr>
                <a:schemeClr val="accent1"/>
              </a:buClr>
              <a:buSzPct val="80000"/>
              <a:buFont typeface="Wingdings 2" pitchFamily="18" charset="2"/>
              <a:buChar char=""/>
            </a:pPr>
            <a:r>
              <a:rPr lang="en-US" sz="3200" dirty="0" smtClean="0"/>
              <a:t>NASCA Executive Director Mike Brown</a:t>
            </a:r>
          </a:p>
          <a:p>
            <a:pPr marL="438150" lvl="1" indent="-319088">
              <a:spcBef>
                <a:spcPct val="0"/>
              </a:spcBef>
              <a:buClr>
                <a:schemeClr val="accent1"/>
              </a:buClr>
              <a:buSzPct val="80000"/>
              <a:buFont typeface="Wingdings 2" pitchFamily="18" charset="2"/>
              <a:buChar char=""/>
            </a:pPr>
            <a:r>
              <a:rPr lang="en-US" sz="3200"/>
              <a:t>Email </a:t>
            </a:r>
            <a:r>
              <a:rPr lang="en-US" sz="3200" smtClean="0">
                <a:hlinkClick r:id="rId2"/>
              </a:rPr>
              <a:t>mike-brown@nascanet.org</a:t>
            </a:r>
            <a:r>
              <a:rPr lang="en-US" sz="3200" smtClean="0"/>
              <a:t> </a:t>
            </a:r>
            <a:endParaRPr lang="en-US" sz="3200" dirty="0" smtClean="0"/>
          </a:p>
          <a:p>
            <a:pPr marL="119062" lvl="1" indent="0">
              <a:spcBef>
                <a:spcPct val="0"/>
              </a:spcBef>
              <a:buClr>
                <a:schemeClr val="accent1"/>
              </a:buClr>
              <a:buSzPct val="80000"/>
              <a:buNone/>
            </a:pPr>
            <a:endParaRPr lang="en-US" sz="3200" dirty="0" smtClean="0"/>
          </a:p>
          <a:p>
            <a:pPr marL="438150" lvl="1" indent="-319088">
              <a:spcBef>
                <a:spcPct val="0"/>
              </a:spcBef>
              <a:buClr>
                <a:schemeClr val="accent1"/>
              </a:buClr>
              <a:buSzPct val="80000"/>
              <a:buFont typeface="Wingdings 2" pitchFamily="18" charset="2"/>
              <a:buChar char=""/>
            </a:pPr>
            <a:endParaRPr lang="en-US" sz="3200" dirty="0" smtClean="0"/>
          </a:p>
          <a:p>
            <a:pPr marL="438150" lvl="1" indent="-319088">
              <a:spcBef>
                <a:spcPct val="0"/>
              </a:spcBef>
              <a:buClr>
                <a:schemeClr val="accent1"/>
              </a:buClr>
              <a:buSzPct val="80000"/>
              <a:buFont typeface="Wingdings 2" pitchFamily="18" charset="2"/>
              <a:buChar char=""/>
            </a:pPr>
            <a:endParaRPr lang="en-US" sz="3200" dirty="0" smtClean="0"/>
          </a:p>
        </p:txBody>
      </p:sp>
      <p:sp>
        <p:nvSpPr>
          <p:cNvPr id="4" name="Title 3"/>
          <p:cNvSpPr>
            <a:spLocks noGrp="1"/>
          </p:cNvSpPr>
          <p:nvPr>
            <p:ph type="title"/>
          </p:nvPr>
        </p:nvSpPr>
        <p:spPr/>
        <p:txBody>
          <a:bodyPr>
            <a:normAutofit/>
          </a:bodyPr>
          <a:lstStyle/>
          <a:p>
            <a:r>
              <a:rPr lang="en-US" dirty="0" smtClean="0"/>
              <a:t>Closing Comments</a:t>
            </a:r>
            <a:endParaRPr lang="en-US" dirty="0"/>
          </a:p>
        </p:txBody>
      </p:sp>
    </p:spTree>
    <p:extLst>
      <p:ext uri="{BB962C8B-B14F-4D97-AF65-F5344CB8AC3E}">
        <p14:creationId xmlns:p14="http://schemas.microsoft.com/office/powerpoint/2010/main" val="1668684073"/>
      </p:ext>
    </p:extLst>
  </p:cSld>
  <p:clrMapOvr>
    <a:masterClrMapping/>
  </p:clrMapOvr>
  <p:transition>
    <p:fad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3"/>
          <p:cNvSpPr>
            <a:spLocks noGrp="1" noChangeArrowheads="1"/>
          </p:cNvSpPr>
          <p:nvPr>
            <p:ph type="body" sz="half" idx="1"/>
          </p:nvPr>
        </p:nvSpPr>
        <p:spPr>
          <a:xfrm>
            <a:off x="1295400" y="1676400"/>
            <a:ext cx="6176963" cy="3278188"/>
          </a:xfrm>
        </p:spPr>
        <p:txBody>
          <a:bodyPr/>
          <a:lstStyle/>
          <a:p>
            <a:pPr marL="469900" indent="-469900">
              <a:buFont typeface="Monotype Sorts"/>
              <a:buNone/>
            </a:pPr>
            <a:r>
              <a:rPr lang="en-US" sz="4400" b="1" dirty="0" smtClean="0"/>
              <a:t>Ray Ledgerwood</a:t>
            </a:r>
          </a:p>
          <a:p>
            <a:pPr marL="469900" indent="-469900">
              <a:buFont typeface="Monotype Sorts"/>
              <a:buNone/>
            </a:pPr>
            <a:r>
              <a:rPr lang="en-US" dirty="0" smtClean="0"/>
              <a:t>Owner</a:t>
            </a:r>
          </a:p>
          <a:p>
            <a:pPr marL="469900" indent="-469900">
              <a:buFont typeface="Monotype Sorts"/>
              <a:buNone/>
            </a:pPr>
            <a:r>
              <a:rPr lang="en-US" dirty="0" smtClean="0"/>
              <a:t>1260 SE Harvest Drive</a:t>
            </a:r>
          </a:p>
          <a:p>
            <a:pPr marL="469900" indent="-469900">
              <a:buFont typeface="Monotype Sorts"/>
              <a:buNone/>
            </a:pPr>
            <a:r>
              <a:rPr lang="en-US" dirty="0" smtClean="0"/>
              <a:t>Pullman, WA 99163</a:t>
            </a:r>
          </a:p>
          <a:p>
            <a:pPr marL="469900" indent="-469900">
              <a:buFont typeface="Monotype Sorts"/>
              <a:buNone/>
            </a:pPr>
            <a:r>
              <a:rPr lang="en-US" dirty="0" smtClean="0"/>
              <a:t>Cell 208.301.4728</a:t>
            </a:r>
          </a:p>
          <a:p>
            <a:pPr marL="469900" indent="-469900">
              <a:buFont typeface="Monotype Sorts"/>
              <a:buNone/>
            </a:pPr>
            <a:r>
              <a:rPr lang="en-US" dirty="0" smtClean="0"/>
              <a:t>Email </a:t>
            </a:r>
            <a:r>
              <a:rPr lang="en-US" dirty="0" smtClean="0">
                <a:solidFill>
                  <a:srgbClr val="0000FF"/>
                </a:solidFill>
              </a:rPr>
              <a:t>rayledgerwood@msn.com </a:t>
            </a:r>
            <a:r>
              <a:rPr lang="en-US" dirty="0" smtClean="0">
                <a:solidFill>
                  <a:schemeClr val="bg2"/>
                </a:solidFill>
              </a:rPr>
              <a:t>  </a:t>
            </a:r>
            <a:r>
              <a:rPr lang="en-US" dirty="0" smtClean="0"/>
              <a:t> </a:t>
            </a:r>
          </a:p>
          <a:p>
            <a:pPr marL="469900" indent="-469900">
              <a:buFont typeface="Monotype Sorts"/>
              <a:buNone/>
            </a:pPr>
            <a:endParaRPr lang="en-US" dirty="0" smtClean="0"/>
          </a:p>
        </p:txBody>
      </p:sp>
      <p:sp>
        <p:nvSpPr>
          <p:cNvPr id="32770" name="Rectangle 2"/>
          <p:cNvSpPr>
            <a:spLocks noGrp="1" noChangeArrowheads="1"/>
          </p:cNvSpPr>
          <p:nvPr>
            <p:ph type="title"/>
          </p:nvPr>
        </p:nvSpPr>
        <p:spPr>
          <a:xfrm>
            <a:off x="914400" y="228600"/>
            <a:ext cx="7772400" cy="1143000"/>
          </a:xfrm>
        </p:spPr>
        <p:txBody>
          <a:bodyPr/>
          <a:lstStyle/>
          <a:p>
            <a:pPr>
              <a:defRPr/>
            </a:pPr>
            <a:r>
              <a:rPr lang="en-US" dirty="0" smtClean="0">
                <a:solidFill>
                  <a:schemeClr val="accent1">
                    <a:lumMod val="40000"/>
                    <a:lumOff val="60000"/>
                  </a:schemeClr>
                </a:solidFill>
              </a:rPr>
              <a:t>Board Works by Ledgerwood</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066800" y="152400"/>
            <a:ext cx="7620000" cy="1250950"/>
          </a:xfrm>
        </p:spPr>
        <p:txBody>
          <a:bodyPr>
            <a:normAutofit/>
          </a:bodyPr>
          <a:lstStyle/>
          <a:p>
            <a:pPr>
              <a:defRPr/>
            </a:pPr>
            <a:r>
              <a:rPr lang="en-US" sz="4800" dirty="0" smtClean="0">
                <a:solidFill>
                  <a:schemeClr val="accent1">
                    <a:lumMod val="40000"/>
                    <a:lumOff val="60000"/>
                  </a:schemeClr>
                </a:solidFill>
              </a:rPr>
              <a:t>Ready to Write</a:t>
            </a:r>
          </a:p>
        </p:txBody>
      </p:sp>
      <p:sp>
        <p:nvSpPr>
          <p:cNvPr id="64515" name="Rectangle 3"/>
          <p:cNvSpPr>
            <a:spLocks noGrp="1" noChangeArrowheads="1"/>
          </p:cNvSpPr>
          <p:nvPr>
            <p:ph idx="1"/>
          </p:nvPr>
        </p:nvSpPr>
        <p:spPr/>
        <p:txBody>
          <a:bodyPr/>
          <a:lstStyle/>
          <a:p>
            <a:r>
              <a:rPr lang="en-US" dirty="0" smtClean="0"/>
              <a:t>Write down the “tips of the trade”</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iterate type="wd">
                                    <p:tmPct val="10000"/>
                                  </p:iterate>
                                  <p:childTnLst>
                                    <p:set>
                                      <p:cBhvr>
                                        <p:cTn id="6" dur="1" fill="hold">
                                          <p:stCondLst>
                                            <p:cond delay="0"/>
                                          </p:stCondLst>
                                        </p:cTn>
                                        <p:tgtEl>
                                          <p:spTgt spid="64515">
                                            <p:txEl>
                                              <p:pRg st="0" end="0"/>
                                            </p:txEl>
                                          </p:spTgt>
                                        </p:tgtEl>
                                        <p:attrNameLst>
                                          <p:attrName>style.visibility</p:attrName>
                                        </p:attrNameLst>
                                      </p:cBhvr>
                                      <p:to>
                                        <p:strVal val="visible"/>
                                      </p:to>
                                    </p:set>
                                    <p:animEffect transition="in" filter="dissolve">
                                      <p:cBhvr>
                                        <p:cTn id="7" dur="500"/>
                                        <p:tgtEl>
                                          <p:spTgt spid="645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fontAlgn="auto">
              <a:spcAft>
                <a:spcPts val="0"/>
              </a:spcAft>
              <a:defRPr/>
            </a:pPr>
            <a:r>
              <a:rPr lang="en-US" sz="4800" dirty="0" smtClean="0">
                <a:solidFill>
                  <a:schemeClr val="accent1">
                    <a:lumMod val="40000"/>
                    <a:lumOff val="60000"/>
                  </a:schemeClr>
                </a:solidFill>
              </a:rPr>
              <a:t>Objective</a:t>
            </a:r>
          </a:p>
        </p:txBody>
      </p:sp>
      <p:sp>
        <p:nvSpPr>
          <p:cNvPr id="6147" name="Rectangle 3"/>
          <p:cNvSpPr>
            <a:spLocks noGrp="1" noChangeArrowheads="1"/>
          </p:cNvSpPr>
          <p:nvPr>
            <p:ph idx="1"/>
          </p:nvPr>
        </p:nvSpPr>
        <p:spPr>
          <a:xfrm>
            <a:off x="1143000" y="1905000"/>
            <a:ext cx="8183562" cy="3956050"/>
          </a:xfrm>
        </p:spPr>
        <p:txBody>
          <a:bodyPr/>
          <a:lstStyle/>
          <a:p>
            <a:pPr lvl="0"/>
            <a:r>
              <a:rPr lang="en-US" sz="3600" dirty="0" smtClean="0">
                <a:ea typeface="Times New Roman"/>
              </a:rPr>
              <a:t>Learn </a:t>
            </a:r>
            <a:r>
              <a:rPr lang="en-US" sz="3600" dirty="0">
                <a:ea typeface="Times New Roman"/>
              </a:rPr>
              <a:t>practical tips and tools for planning, leading, facilitating meetings, committees, work sessions, and other events related to the work of an effective association, chapter, or other organization including how to deal with disruptions, negative situations and poor meeting management.</a:t>
            </a:r>
          </a:p>
          <a:p>
            <a:pPr lvl="0"/>
            <a:endParaRPr lang="en-US" sz="3600" dirty="0">
              <a:ea typeface="Times New Roman"/>
            </a:endParaRPr>
          </a:p>
          <a:p>
            <a:pPr lvl="0"/>
            <a:endParaRPr lang="en-US" sz="3600" dirty="0" smtClean="0">
              <a:effectLst/>
              <a:ea typeface="Times New Roman"/>
            </a:endParaRPr>
          </a:p>
        </p:txBody>
      </p:sp>
    </p:spTree>
    <p:extLst>
      <p:ext uri="{BB962C8B-B14F-4D97-AF65-F5344CB8AC3E}">
        <p14:creationId xmlns:p14="http://schemas.microsoft.com/office/powerpoint/2010/main" val="638440726"/>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2000"/>
                                        <p:tgtEl>
                                          <p:spTgt spid="61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fontAlgn="auto">
              <a:spcAft>
                <a:spcPts val="0"/>
              </a:spcAft>
              <a:defRPr/>
            </a:pPr>
            <a:r>
              <a:rPr lang="en-US" sz="4800" dirty="0" smtClean="0">
                <a:solidFill>
                  <a:schemeClr val="accent1">
                    <a:lumMod val="40000"/>
                    <a:lumOff val="60000"/>
                  </a:schemeClr>
                </a:solidFill>
              </a:rPr>
              <a:t>Agenda</a:t>
            </a:r>
          </a:p>
        </p:txBody>
      </p:sp>
      <p:sp>
        <p:nvSpPr>
          <p:cNvPr id="6147" name="Rectangle 3"/>
          <p:cNvSpPr>
            <a:spLocks noGrp="1" noChangeArrowheads="1"/>
          </p:cNvSpPr>
          <p:nvPr>
            <p:ph idx="1"/>
          </p:nvPr>
        </p:nvSpPr>
        <p:spPr>
          <a:xfrm>
            <a:off x="993095" y="1524000"/>
            <a:ext cx="8183562" cy="3956050"/>
          </a:xfrm>
        </p:spPr>
        <p:txBody>
          <a:bodyPr/>
          <a:lstStyle/>
          <a:p>
            <a:pPr lvl="0"/>
            <a:r>
              <a:rPr lang="en-US" sz="2400" dirty="0" smtClean="0"/>
              <a:t>Opening  </a:t>
            </a:r>
            <a:r>
              <a:rPr lang="en-US" sz="2400" dirty="0"/>
              <a:t>&amp; Characteristics of Great Meetings or </a:t>
            </a:r>
            <a:r>
              <a:rPr lang="en-US" sz="2400" dirty="0" smtClean="0"/>
              <a:t>Events</a:t>
            </a:r>
          </a:p>
          <a:p>
            <a:pPr lvl="0"/>
            <a:r>
              <a:rPr lang="en-US" sz="2400" dirty="0" smtClean="0"/>
              <a:t>Effective </a:t>
            </a:r>
            <a:r>
              <a:rPr lang="en-US" sz="2400" dirty="0"/>
              <a:t>Meetings</a:t>
            </a:r>
          </a:p>
          <a:p>
            <a:pPr lvl="0"/>
            <a:r>
              <a:rPr lang="en-US" sz="2400" dirty="0"/>
              <a:t>Adult Learners and Participation</a:t>
            </a:r>
          </a:p>
          <a:p>
            <a:pPr lvl="0"/>
            <a:r>
              <a:rPr lang="en-US" sz="2400" dirty="0"/>
              <a:t>Meeting Sponsor’s Request</a:t>
            </a:r>
          </a:p>
          <a:p>
            <a:pPr lvl="0"/>
            <a:r>
              <a:rPr lang="en-US" sz="2400" dirty="0"/>
              <a:t>Session Designs</a:t>
            </a:r>
          </a:p>
          <a:p>
            <a:pPr lvl="0"/>
            <a:r>
              <a:rPr lang="en-US" sz="2400" dirty="0"/>
              <a:t>Net Meetings, Teleconference Meetings or Webinar </a:t>
            </a:r>
          </a:p>
          <a:p>
            <a:pPr lvl="0"/>
            <a:r>
              <a:rPr lang="en-US" sz="2400" dirty="0" smtClean="0"/>
              <a:t>Conducting  </a:t>
            </a:r>
            <a:r>
              <a:rPr lang="en-US" sz="2400" dirty="0"/>
              <a:t>a Session</a:t>
            </a:r>
          </a:p>
          <a:p>
            <a:pPr lvl="0"/>
            <a:r>
              <a:rPr lang="en-US" sz="2400" dirty="0" smtClean="0"/>
              <a:t>Audio </a:t>
            </a:r>
            <a:r>
              <a:rPr lang="en-US" sz="2400" dirty="0"/>
              <a:t>Visuals in Meetings</a:t>
            </a:r>
          </a:p>
          <a:p>
            <a:pPr lvl="0"/>
            <a:r>
              <a:rPr lang="en-US" sz="2400" dirty="0"/>
              <a:t>Types of Facilitation </a:t>
            </a:r>
          </a:p>
          <a:p>
            <a:pPr lvl="0"/>
            <a:r>
              <a:rPr lang="en-US" sz="2400" dirty="0"/>
              <a:t>Questions &amp; Question Techniques</a:t>
            </a:r>
          </a:p>
          <a:p>
            <a:pPr lvl="0"/>
            <a:r>
              <a:rPr lang="en-US" sz="2400" dirty="0"/>
              <a:t>Controlling Disruptive </a:t>
            </a:r>
            <a:r>
              <a:rPr lang="en-US" sz="2400" dirty="0" smtClean="0"/>
              <a:t>Behaviors</a:t>
            </a:r>
            <a:endParaRPr lang="en-US" sz="2400" dirty="0"/>
          </a:p>
        </p:txBody>
      </p:sp>
    </p:spTree>
    <p:extLst>
      <p:ext uri="{BB962C8B-B14F-4D97-AF65-F5344CB8AC3E}">
        <p14:creationId xmlns:p14="http://schemas.microsoft.com/office/powerpoint/2010/main" val="330763100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20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fade">
                                      <p:cBhvr>
                                        <p:cTn id="12" dur="2000"/>
                                        <p:tgtEl>
                                          <p:spTgt spid="6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fade">
                                      <p:cBhvr>
                                        <p:cTn id="17" dur="2000"/>
                                        <p:tgtEl>
                                          <p:spTgt spid="61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fade">
                                      <p:cBhvr>
                                        <p:cTn id="22" dur="2000"/>
                                        <p:tgtEl>
                                          <p:spTgt spid="614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147">
                                            <p:txEl>
                                              <p:pRg st="4" end="4"/>
                                            </p:txEl>
                                          </p:spTgt>
                                        </p:tgtEl>
                                        <p:attrNameLst>
                                          <p:attrName>style.visibility</p:attrName>
                                        </p:attrNameLst>
                                      </p:cBhvr>
                                      <p:to>
                                        <p:strVal val="visible"/>
                                      </p:to>
                                    </p:set>
                                    <p:animEffect transition="in" filter="fade">
                                      <p:cBhvr>
                                        <p:cTn id="27" dur="2000"/>
                                        <p:tgtEl>
                                          <p:spTgt spid="614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147">
                                            <p:txEl>
                                              <p:pRg st="5" end="5"/>
                                            </p:txEl>
                                          </p:spTgt>
                                        </p:tgtEl>
                                        <p:attrNameLst>
                                          <p:attrName>style.visibility</p:attrName>
                                        </p:attrNameLst>
                                      </p:cBhvr>
                                      <p:to>
                                        <p:strVal val="visible"/>
                                      </p:to>
                                    </p:set>
                                    <p:animEffect transition="in" filter="fade">
                                      <p:cBhvr>
                                        <p:cTn id="32" dur="2000"/>
                                        <p:tgtEl>
                                          <p:spTgt spid="614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147">
                                            <p:txEl>
                                              <p:pRg st="6" end="6"/>
                                            </p:txEl>
                                          </p:spTgt>
                                        </p:tgtEl>
                                        <p:attrNameLst>
                                          <p:attrName>style.visibility</p:attrName>
                                        </p:attrNameLst>
                                      </p:cBhvr>
                                      <p:to>
                                        <p:strVal val="visible"/>
                                      </p:to>
                                    </p:set>
                                    <p:animEffect transition="in" filter="fade">
                                      <p:cBhvr>
                                        <p:cTn id="37" dur="2000"/>
                                        <p:tgtEl>
                                          <p:spTgt spid="614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147">
                                            <p:txEl>
                                              <p:pRg st="7" end="7"/>
                                            </p:txEl>
                                          </p:spTgt>
                                        </p:tgtEl>
                                        <p:attrNameLst>
                                          <p:attrName>style.visibility</p:attrName>
                                        </p:attrNameLst>
                                      </p:cBhvr>
                                      <p:to>
                                        <p:strVal val="visible"/>
                                      </p:to>
                                    </p:set>
                                    <p:animEffect transition="in" filter="fade">
                                      <p:cBhvr>
                                        <p:cTn id="42" dur="2000"/>
                                        <p:tgtEl>
                                          <p:spTgt spid="614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147">
                                            <p:txEl>
                                              <p:pRg st="8" end="8"/>
                                            </p:txEl>
                                          </p:spTgt>
                                        </p:tgtEl>
                                        <p:attrNameLst>
                                          <p:attrName>style.visibility</p:attrName>
                                        </p:attrNameLst>
                                      </p:cBhvr>
                                      <p:to>
                                        <p:strVal val="visible"/>
                                      </p:to>
                                    </p:set>
                                    <p:animEffect transition="in" filter="fade">
                                      <p:cBhvr>
                                        <p:cTn id="47" dur="2000"/>
                                        <p:tgtEl>
                                          <p:spTgt spid="614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6147">
                                            <p:txEl>
                                              <p:pRg st="9" end="9"/>
                                            </p:txEl>
                                          </p:spTgt>
                                        </p:tgtEl>
                                        <p:attrNameLst>
                                          <p:attrName>style.visibility</p:attrName>
                                        </p:attrNameLst>
                                      </p:cBhvr>
                                      <p:to>
                                        <p:strVal val="visible"/>
                                      </p:to>
                                    </p:set>
                                    <p:animEffect transition="in" filter="fade">
                                      <p:cBhvr>
                                        <p:cTn id="52" dur="2000"/>
                                        <p:tgtEl>
                                          <p:spTgt spid="6147">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6147">
                                            <p:txEl>
                                              <p:pRg st="10" end="10"/>
                                            </p:txEl>
                                          </p:spTgt>
                                        </p:tgtEl>
                                        <p:attrNameLst>
                                          <p:attrName>style.visibility</p:attrName>
                                        </p:attrNameLst>
                                      </p:cBhvr>
                                      <p:to>
                                        <p:strVal val="visible"/>
                                      </p:to>
                                    </p:set>
                                    <p:animEffect transition="in" filter="fade">
                                      <p:cBhvr>
                                        <p:cTn id="57" dur="2000"/>
                                        <p:tgtEl>
                                          <p:spTgt spid="614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66800" y="152400"/>
            <a:ext cx="8077200" cy="1250950"/>
          </a:xfrm>
        </p:spPr>
        <p:txBody>
          <a:bodyPr>
            <a:noAutofit/>
          </a:bodyPr>
          <a:lstStyle/>
          <a:p>
            <a:pPr fontAlgn="auto">
              <a:spcAft>
                <a:spcPts val="0"/>
              </a:spcAft>
              <a:defRPr/>
            </a:pPr>
            <a:r>
              <a:rPr lang="en-US" sz="4400" dirty="0" smtClean="0">
                <a:solidFill>
                  <a:schemeClr val="accent1">
                    <a:lumMod val="40000"/>
                    <a:lumOff val="60000"/>
                  </a:schemeClr>
                </a:solidFill>
              </a:rPr>
              <a:t>Been to a Good Meeting Lately?</a:t>
            </a:r>
          </a:p>
        </p:txBody>
      </p:sp>
      <p:sp>
        <p:nvSpPr>
          <p:cNvPr id="8195" name="Rectangle 3"/>
          <p:cNvSpPr>
            <a:spLocks noGrp="1" noChangeArrowheads="1"/>
          </p:cNvSpPr>
          <p:nvPr>
            <p:ph idx="1"/>
          </p:nvPr>
        </p:nvSpPr>
        <p:spPr/>
        <p:txBody>
          <a:bodyPr/>
          <a:lstStyle/>
          <a:p>
            <a:r>
              <a:rPr lang="en-US" dirty="0" smtClean="0"/>
              <a:t>Participants identify characteristics of great meetings or events they have participated in</a:t>
            </a:r>
          </a:p>
        </p:txBody>
      </p:sp>
    </p:spTree>
    <p:extLst>
      <p:ext uri="{BB962C8B-B14F-4D97-AF65-F5344CB8AC3E}">
        <p14:creationId xmlns:p14="http://schemas.microsoft.com/office/powerpoint/2010/main" val="3740827907"/>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p:cTn id="7" dur="500" fill="hold"/>
                                        <p:tgtEl>
                                          <p:spTgt spid="819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195">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W Fire Rainb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BW Fire Rainbow</Template>
  <TotalTime>646</TotalTime>
  <Words>1549</Words>
  <Application>Microsoft Office PowerPoint</Application>
  <PresentationFormat>On-screen Show (4:3)</PresentationFormat>
  <Paragraphs>456</Paragraphs>
  <Slides>59</Slides>
  <Notes>53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59</vt:i4>
      </vt:variant>
    </vt:vector>
  </HeadingPairs>
  <TitlesOfParts>
    <vt:vector size="70" baseType="lpstr">
      <vt:lpstr>Arial</vt:lpstr>
      <vt:lpstr>Arial Black</vt:lpstr>
      <vt:lpstr>Calibri</vt:lpstr>
      <vt:lpstr>Corbel</vt:lpstr>
      <vt:lpstr>Monotype Sorts</vt:lpstr>
      <vt:lpstr>Tahoma</vt:lpstr>
      <vt:lpstr>Times New Roman</vt:lpstr>
      <vt:lpstr>Wingdings</vt:lpstr>
      <vt:lpstr>Wingdings 2</vt:lpstr>
      <vt:lpstr>Wingdings 3</vt:lpstr>
      <vt:lpstr>BW Fire Rainbow</vt:lpstr>
      <vt:lpstr>“Planning, Leading &amp; Facilitating the Best and Most Effective Meetings &amp; Events” </vt:lpstr>
      <vt:lpstr>Welcome  to NASCAs Webinar</vt:lpstr>
      <vt:lpstr>Opening Comments</vt:lpstr>
      <vt:lpstr>Description</vt:lpstr>
      <vt:lpstr>Logistics</vt:lpstr>
      <vt:lpstr>Ready to Write</vt:lpstr>
      <vt:lpstr>Objective</vt:lpstr>
      <vt:lpstr>Agenda</vt:lpstr>
      <vt:lpstr>Been to a Good Meeting Lately?</vt:lpstr>
      <vt:lpstr>Elements of an Effective Meeting</vt:lpstr>
      <vt:lpstr>Three Part Process</vt:lpstr>
      <vt:lpstr>Preparation</vt:lpstr>
      <vt:lpstr>Conducting a Meeting</vt:lpstr>
      <vt:lpstr>Follow-up</vt:lpstr>
      <vt:lpstr>Top Twelve Ideas</vt:lpstr>
      <vt:lpstr>Top Twelve Ideas</vt:lpstr>
      <vt:lpstr>Evaluating Meeting Effectiveness</vt:lpstr>
      <vt:lpstr>For More Ideas</vt:lpstr>
      <vt:lpstr>Adult Learners</vt:lpstr>
      <vt:lpstr>Adult Learners</vt:lpstr>
      <vt:lpstr>Adult Learners</vt:lpstr>
      <vt:lpstr>Adult Learners</vt:lpstr>
      <vt:lpstr>Basic Learning Process</vt:lpstr>
      <vt:lpstr>Sponsor’s Request</vt:lpstr>
      <vt:lpstr>Questions for the Sponsor/Manager</vt:lpstr>
      <vt:lpstr>Session Designs</vt:lpstr>
      <vt:lpstr>Team Development by Bruce Tuckman</vt:lpstr>
      <vt:lpstr>Session Designs</vt:lpstr>
      <vt:lpstr>Planning &amp; Preparing – Logistics</vt:lpstr>
      <vt:lpstr>Planning &amp; Preparing – Logistics &amp; Room Setup</vt:lpstr>
      <vt:lpstr>Net Meetings &amp; Webinars</vt:lpstr>
      <vt:lpstr>Webinars</vt:lpstr>
      <vt:lpstr>Webinars</vt:lpstr>
      <vt:lpstr>Webinars</vt:lpstr>
      <vt:lpstr>Net Meetings</vt:lpstr>
      <vt:lpstr>Room Setup</vt:lpstr>
      <vt:lpstr>Content Mastery</vt:lpstr>
      <vt:lpstr>Building Credibility, Clarity, and Participation</vt:lpstr>
      <vt:lpstr>Sending Messages to Participants</vt:lpstr>
      <vt:lpstr>Audiovisual Aids - Purpose</vt:lpstr>
      <vt:lpstr>Audiovisual Aids - Principles</vt:lpstr>
      <vt:lpstr>Audiovisual Aids - Guidelines</vt:lpstr>
      <vt:lpstr>A Facilitator is</vt:lpstr>
      <vt:lpstr>Types of Facilitation</vt:lpstr>
      <vt:lpstr>Facilitator Roles</vt:lpstr>
      <vt:lpstr>Facilitators Should Avoid --</vt:lpstr>
      <vt:lpstr>Preparing to Facilitate</vt:lpstr>
      <vt:lpstr>Types of Questions </vt:lpstr>
      <vt:lpstr>Tips – Good Questions </vt:lpstr>
      <vt:lpstr>Fielding Questions </vt:lpstr>
      <vt:lpstr>Strategies for Fielding Questions </vt:lpstr>
      <vt:lpstr>Handling Hostile Questions </vt:lpstr>
      <vt:lpstr>Problem People </vt:lpstr>
      <vt:lpstr>Levels of Intervention </vt:lpstr>
      <vt:lpstr>Facilitation Decisions</vt:lpstr>
      <vt:lpstr>Roundtable Discussion</vt:lpstr>
      <vt:lpstr>Announcements</vt:lpstr>
      <vt:lpstr>Closing Comments</vt:lpstr>
      <vt:lpstr>Board Works by Ledgerwood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Ray Ledgerwood</dc:creator>
  <cp:lastModifiedBy>Ray Ledgerwood</cp:lastModifiedBy>
  <cp:revision>59</cp:revision>
  <cp:lastPrinted>2013-10-20T02:37:46Z</cp:lastPrinted>
  <dcterms:created xsi:type="dcterms:W3CDTF">2004-06-08T17:39:31Z</dcterms:created>
  <dcterms:modified xsi:type="dcterms:W3CDTF">2014-01-18T19:39:56Z</dcterms:modified>
</cp:coreProperties>
</file>